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av" ContentType="audio/wa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67" r:id="rId3"/>
    <p:sldId id="310" r:id="rId4"/>
    <p:sldId id="268" r:id="rId5"/>
    <p:sldId id="276" r:id="rId6"/>
    <p:sldId id="321" r:id="rId7"/>
    <p:sldId id="274" r:id="rId8"/>
    <p:sldId id="275" r:id="rId9"/>
    <p:sldId id="273" r:id="rId10"/>
    <p:sldId id="313" r:id="rId11"/>
    <p:sldId id="278" r:id="rId12"/>
    <p:sldId id="281" r:id="rId13"/>
    <p:sldId id="279" r:id="rId14"/>
    <p:sldId id="280" r:id="rId15"/>
    <p:sldId id="282" r:id="rId16"/>
    <p:sldId id="316" r:id="rId17"/>
    <p:sldId id="284" r:id="rId18"/>
    <p:sldId id="285" r:id="rId19"/>
    <p:sldId id="317" r:id="rId20"/>
    <p:sldId id="287" r:id="rId21"/>
    <p:sldId id="306" r:id="rId22"/>
    <p:sldId id="262" r:id="rId23"/>
    <p:sldId id="289" r:id="rId24"/>
    <p:sldId id="307" r:id="rId25"/>
    <p:sldId id="308" r:id="rId26"/>
    <p:sldId id="290" r:id="rId27"/>
    <p:sldId id="291" r:id="rId28"/>
    <p:sldId id="263" r:id="rId29"/>
    <p:sldId id="292" r:id="rId30"/>
    <p:sldId id="293" r:id="rId31"/>
    <p:sldId id="294" r:id="rId32"/>
    <p:sldId id="295" r:id="rId33"/>
    <p:sldId id="297" r:id="rId34"/>
    <p:sldId id="298" r:id="rId35"/>
    <p:sldId id="300" r:id="rId36"/>
    <p:sldId id="314" r:id="rId37"/>
    <p:sldId id="301" r:id="rId38"/>
    <p:sldId id="311" r:id="rId39"/>
    <p:sldId id="312" r:id="rId40"/>
    <p:sldId id="302" r:id="rId41"/>
    <p:sldId id="303" r:id="rId42"/>
    <p:sldId id="320" r:id="rId43"/>
    <p:sldId id="318" r:id="rId44"/>
    <p:sldId id="31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67" autoAdjust="0"/>
  </p:normalViewPr>
  <p:slideViewPr>
    <p:cSldViewPr snapToGrid="0" snapToObjects="1">
      <p:cViewPr varScale="1">
        <p:scale>
          <a:sx n="56" d="100"/>
          <a:sy n="56" d="100"/>
        </p:scale>
        <p:origin x="-1752" y="-104"/>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97DC4-F177-C64C-AECD-12F4BA3F1189}"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1E17CEF-6010-3B4C-AE4F-6954AEB4FECF}">
      <dgm:prSet phldrT="[Texto]"/>
      <dgm:spPr/>
      <dgm:t>
        <a:bodyPr/>
        <a:lstStyle/>
        <a:p>
          <a:r>
            <a:rPr lang="en-US" dirty="0" smtClean="0"/>
            <a:t>Observed Effectiveness</a:t>
          </a:r>
          <a:endParaRPr lang="en-US" dirty="0"/>
        </a:p>
      </dgm:t>
    </dgm:pt>
    <dgm:pt modelId="{74CD2B57-40E6-FA4A-AEA2-5EC6FF756BB6}" type="parTrans" cxnId="{1C6DF20C-EEA0-6E46-80A0-49D4794826DA}">
      <dgm:prSet/>
      <dgm:spPr/>
      <dgm:t>
        <a:bodyPr/>
        <a:lstStyle/>
        <a:p>
          <a:endParaRPr lang="en-US"/>
        </a:p>
      </dgm:t>
    </dgm:pt>
    <dgm:pt modelId="{B2C5CDD5-FB92-6942-B20A-3A5DB8BE2F07}" type="sibTrans" cxnId="{1C6DF20C-EEA0-6E46-80A0-49D4794826DA}">
      <dgm:prSet/>
      <dgm:spPr/>
      <dgm:t>
        <a:bodyPr/>
        <a:lstStyle/>
        <a:p>
          <a:endParaRPr lang="en-US"/>
        </a:p>
      </dgm:t>
    </dgm:pt>
    <dgm:pt modelId="{ECF62359-06BB-3045-B175-4F996B0E8DC3}">
      <dgm:prSet phldrT="[Texto]" custT="1"/>
      <dgm:spPr/>
      <dgm:t>
        <a:bodyPr/>
        <a:lstStyle/>
        <a:p>
          <a:r>
            <a:rPr lang="en-US" sz="3200" dirty="0" smtClean="0"/>
            <a:t>Technique</a:t>
          </a:r>
          <a:endParaRPr lang="en-US" sz="3200" dirty="0"/>
        </a:p>
      </dgm:t>
    </dgm:pt>
    <dgm:pt modelId="{EF6A4206-E961-EB4C-AFBA-7EB830BDA59B}" type="parTrans" cxnId="{0F06215C-5951-5748-A7E9-78E40921D505}">
      <dgm:prSet/>
      <dgm:spPr/>
      <dgm:t>
        <a:bodyPr/>
        <a:lstStyle/>
        <a:p>
          <a:endParaRPr lang="en-US"/>
        </a:p>
      </dgm:t>
    </dgm:pt>
    <dgm:pt modelId="{DCCDF700-E787-1548-9639-FE0ECD082DFB}" type="sibTrans" cxnId="{0F06215C-5951-5748-A7E9-78E40921D505}">
      <dgm:prSet/>
      <dgm:spPr/>
      <dgm:t>
        <a:bodyPr/>
        <a:lstStyle/>
        <a:p>
          <a:endParaRPr lang="en-US"/>
        </a:p>
      </dgm:t>
    </dgm:pt>
    <dgm:pt modelId="{5C31A2DA-9BB4-E946-84E3-17A5ED32E72A}">
      <dgm:prSet phldrT="[Texto]" custT="1"/>
      <dgm:spPr/>
      <dgm:t>
        <a:bodyPr/>
        <a:lstStyle/>
        <a:p>
          <a:r>
            <a:rPr lang="en-US" sz="3200" dirty="0" smtClean="0"/>
            <a:t>Tester</a:t>
          </a:r>
          <a:endParaRPr lang="en-US" sz="4400" dirty="0"/>
        </a:p>
      </dgm:t>
    </dgm:pt>
    <dgm:pt modelId="{FF005292-142A-9E47-958B-D5288FD43523}" type="parTrans" cxnId="{EAC73022-3097-5C44-847D-85A9D555C0CD}">
      <dgm:prSet/>
      <dgm:spPr/>
      <dgm:t>
        <a:bodyPr/>
        <a:lstStyle/>
        <a:p>
          <a:endParaRPr lang="en-US"/>
        </a:p>
      </dgm:t>
    </dgm:pt>
    <dgm:pt modelId="{7CA6136B-DBED-9343-8CB5-351186EB749F}" type="sibTrans" cxnId="{EAC73022-3097-5C44-847D-85A9D555C0CD}">
      <dgm:prSet/>
      <dgm:spPr/>
      <dgm:t>
        <a:bodyPr/>
        <a:lstStyle/>
        <a:p>
          <a:endParaRPr lang="en-US"/>
        </a:p>
      </dgm:t>
    </dgm:pt>
    <dgm:pt modelId="{246ED779-F90B-B54D-9AA4-EDC73E62B5A6}" type="pres">
      <dgm:prSet presAssocID="{68097DC4-F177-C64C-AECD-12F4BA3F1189}" presName="cycle" presStyleCnt="0">
        <dgm:presLayoutVars>
          <dgm:chMax val="1"/>
          <dgm:dir/>
          <dgm:animLvl val="ctr"/>
          <dgm:resizeHandles val="exact"/>
        </dgm:presLayoutVars>
      </dgm:prSet>
      <dgm:spPr/>
      <dgm:t>
        <a:bodyPr/>
        <a:lstStyle/>
        <a:p>
          <a:endParaRPr lang="en-US"/>
        </a:p>
      </dgm:t>
    </dgm:pt>
    <dgm:pt modelId="{96CB8E08-F1A4-6244-AB38-DB2D0AABE4D9}" type="pres">
      <dgm:prSet presAssocID="{91E17CEF-6010-3B4C-AE4F-6954AEB4FECF}" presName="centerShape" presStyleLbl="node0" presStyleIdx="0" presStyleCnt="1" custScaleX="80015" custScaleY="73775" custLinFactNeighborY="-2310"/>
      <dgm:spPr/>
      <dgm:t>
        <a:bodyPr/>
        <a:lstStyle/>
        <a:p>
          <a:endParaRPr lang="en-US"/>
        </a:p>
      </dgm:t>
    </dgm:pt>
    <dgm:pt modelId="{574CDD22-BE63-A24F-BC56-D6A4D3778BFB}" type="pres">
      <dgm:prSet presAssocID="{EF6A4206-E961-EB4C-AFBA-7EB830BDA59B}" presName="parTrans" presStyleLbl="bgSibTrans2D1" presStyleIdx="0" presStyleCnt="2" custAng="1377961" custScaleX="153193" custLinFactY="-60040" custLinFactNeighborX="31371" custLinFactNeighborY="-100000"/>
      <dgm:spPr/>
      <dgm:t>
        <a:bodyPr/>
        <a:lstStyle/>
        <a:p>
          <a:endParaRPr lang="en-US"/>
        </a:p>
      </dgm:t>
    </dgm:pt>
    <dgm:pt modelId="{5269701D-FC96-3C40-822C-E428AEA97F30}" type="pres">
      <dgm:prSet presAssocID="{ECF62359-06BB-3045-B175-4F996B0E8DC3}" presName="node" presStyleLbl="node1" presStyleIdx="0" presStyleCnt="2" custScaleY="229270" custRadScaleRad="94668" custRadScaleInc="-5465">
        <dgm:presLayoutVars>
          <dgm:bulletEnabled val="1"/>
        </dgm:presLayoutVars>
      </dgm:prSet>
      <dgm:spPr/>
      <dgm:t>
        <a:bodyPr/>
        <a:lstStyle/>
        <a:p>
          <a:endParaRPr lang="en-US"/>
        </a:p>
      </dgm:t>
    </dgm:pt>
    <dgm:pt modelId="{D83E593F-F2B1-AD40-9A70-CCE346320E64}" type="pres">
      <dgm:prSet presAssocID="{FF005292-142A-9E47-958B-D5288FD43523}" presName="parTrans" presStyleLbl="bgSibTrans2D1" presStyleIdx="1" presStyleCnt="2" custAng="20475169" custScaleX="122578" custLinFactY="-19390" custLinFactNeighborX="-38190" custLinFactNeighborY="-100000"/>
      <dgm:spPr/>
      <dgm:t>
        <a:bodyPr/>
        <a:lstStyle/>
        <a:p>
          <a:endParaRPr lang="en-US"/>
        </a:p>
      </dgm:t>
    </dgm:pt>
    <dgm:pt modelId="{362CF245-494B-7A46-8830-D57E01E6B08C}" type="pres">
      <dgm:prSet presAssocID="{5C31A2DA-9BB4-E946-84E3-17A5ED32E72A}" presName="node" presStyleLbl="node1" presStyleIdx="1" presStyleCnt="2" custScaleY="236127" custRadScaleRad="94575" custRadScaleInc="5571">
        <dgm:presLayoutVars>
          <dgm:bulletEnabled val="1"/>
        </dgm:presLayoutVars>
      </dgm:prSet>
      <dgm:spPr/>
      <dgm:t>
        <a:bodyPr/>
        <a:lstStyle/>
        <a:p>
          <a:endParaRPr lang="en-US"/>
        </a:p>
      </dgm:t>
    </dgm:pt>
  </dgm:ptLst>
  <dgm:cxnLst>
    <dgm:cxn modelId="{0F06215C-5951-5748-A7E9-78E40921D505}" srcId="{91E17CEF-6010-3B4C-AE4F-6954AEB4FECF}" destId="{ECF62359-06BB-3045-B175-4F996B0E8DC3}" srcOrd="0" destOrd="0" parTransId="{EF6A4206-E961-EB4C-AFBA-7EB830BDA59B}" sibTransId="{DCCDF700-E787-1548-9639-FE0ECD082DFB}"/>
    <dgm:cxn modelId="{2EBE8567-AC60-3242-BAFF-6296D76D215D}" type="presOf" srcId="{68097DC4-F177-C64C-AECD-12F4BA3F1189}" destId="{246ED779-F90B-B54D-9AA4-EDC73E62B5A6}" srcOrd="0" destOrd="0" presId="urn:microsoft.com/office/officeart/2005/8/layout/radial4"/>
    <dgm:cxn modelId="{30315510-7B5E-8040-B9C9-91E0385ABC3C}" type="presOf" srcId="{FF005292-142A-9E47-958B-D5288FD43523}" destId="{D83E593F-F2B1-AD40-9A70-CCE346320E64}" srcOrd="0" destOrd="0" presId="urn:microsoft.com/office/officeart/2005/8/layout/radial4"/>
    <dgm:cxn modelId="{C48F90A5-AE71-F240-8684-300BEF92A3BE}" type="presOf" srcId="{91E17CEF-6010-3B4C-AE4F-6954AEB4FECF}" destId="{96CB8E08-F1A4-6244-AB38-DB2D0AABE4D9}" srcOrd="0" destOrd="0" presId="urn:microsoft.com/office/officeart/2005/8/layout/radial4"/>
    <dgm:cxn modelId="{EAC73022-3097-5C44-847D-85A9D555C0CD}" srcId="{91E17CEF-6010-3B4C-AE4F-6954AEB4FECF}" destId="{5C31A2DA-9BB4-E946-84E3-17A5ED32E72A}" srcOrd="1" destOrd="0" parTransId="{FF005292-142A-9E47-958B-D5288FD43523}" sibTransId="{7CA6136B-DBED-9343-8CB5-351186EB749F}"/>
    <dgm:cxn modelId="{2ECC1986-DAD9-2A42-9448-21543A2203E1}" type="presOf" srcId="{EF6A4206-E961-EB4C-AFBA-7EB830BDA59B}" destId="{574CDD22-BE63-A24F-BC56-D6A4D3778BFB}" srcOrd="0" destOrd="0" presId="urn:microsoft.com/office/officeart/2005/8/layout/radial4"/>
    <dgm:cxn modelId="{E72EFF1A-9C8A-FC4B-BAAD-5321ABF562F9}" type="presOf" srcId="{5C31A2DA-9BB4-E946-84E3-17A5ED32E72A}" destId="{362CF245-494B-7A46-8830-D57E01E6B08C}" srcOrd="0" destOrd="0" presId="urn:microsoft.com/office/officeart/2005/8/layout/radial4"/>
    <dgm:cxn modelId="{EF685FE2-1593-CE4E-9CD0-E58C38FEEE58}" type="presOf" srcId="{ECF62359-06BB-3045-B175-4F996B0E8DC3}" destId="{5269701D-FC96-3C40-822C-E428AEA97F30}" srcOrd="0" destOrd="0" presId="urn:microsoft.com/office/officeart/2005/8/layout/radial4"/>
    <dgm:cxn modelId="{1C6DF20C-EEA0-6E46-80A0-49D4794826DA}" srcId="{68097DC4-F177-C64C-AECD-12F4BA3F1189}" destId="{91E17CEF-6010-3B4C-AE4F-6954AEB4FECF}" srcOrd="0" destOrd="0" parTransId="{74CD2B57-40E6-FA4A-AEA2-5EC6FF756BB6}" sibTransId="{B2C5CDD5-FB92-6942-B20A-3A5DB8BE2F07}"/>
    <dgm:cxn modelId="{0AE5B5ED-2F93-A844-8BD2-CA437B412B20}" type="presParOf" srcId="{246ED779-F90B-B54D-9AA4-EDC73E62B5A6}" destId="{96CB8E08-F1A4-6244-AB38-DB2D0AABE4D9}" srcOrd="0" destOrd="0" presId="urn:microsoft.com/office/officeart/2005/8/layout/radial4"/>
    <dgm:cxn modelId="{98DC4B37-BE32-9546-AF90-F220FDBA91A7}" type="presParOf" srcId="{246ED779-F90B-B54D-9AA4-EDC73E62B5A6}" destId="{574CDD22-BE63-A24F-BC56-D6A4D3778BFB}" srcOrd="1" destOrd="0" presId="urn:microsoft.com/office/officeart/2005/8/layout/radial4"/>
    <dgm:cxn modelId="{529D93D2-37F5-B44E-9DDF-5C04901E6BFE}" type="presParOf" srcId="{246ED779-F90B-B54D-9AA4-EDC73E62B5A6}" destId="{5269701D-FC96-3C40-822C-E428AEA97F30}" srcOrd="2" destOrd="0" presId="urn:microsoft.com/office/officeart/2005/8/layout/radial4"/>
    <dgm:cxn modelId="{04F18802-41A6-6A4C-9C51-5B84E8059448}" type="presParOf" srcId="{246ED779-F90B-B54D-9AA4-EDC73E62B5A6}" destId="{D83E593F-F2B1-AD40-9A70-CCE346320E64}" srcOrd="3" destOrd="0" presId="urn:microsoft.com/office/officeart/2005/8/layout/radial4"/>
    <dgm:cxn modelId="{64C0FA89-A71B-3A41-AEE7-07E4045B5E74}" type="presParOf" srcId="{246ED779-F90B-B54D-9AA4-EDC73E62B5A6}" destId="{362CF245-494B-7A46-8830-D57E01E6B08C}"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B8E08-F1A4-6244-AB38-DB2D0AABE4D9}">
      <dsp:nvSpPr>
        <dsp:cNvPr id="0" name=""/>
        <dsp:cNvSpPr/>
      </dsp:nvSpPr>
      <dsp:spPr>
        <a:xfrm>
          <a:off x="3075618" y="3116983"/>
          <a:ext cx="2078363" cy="1916281"/>
        </a:xfrm>
        <a:prstGeom prst="ellips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Observed Effectiveness</a:t>
          </a:r>
          <a:endParaRPr lang="en-US" sz="1800" kern="1200" dirty="0"/>
        </a:p>
      </dsp:txBody>
      <dsp:txXfrm>
        <a:off x="3379987" y="3397616"/>
        <a:ext cx="1469625" cy="1355015"/>
      </dsp:txXfrm>
    </dsp:sp>
    <dsp:sp modelId="{574CDD22-BE63-A24F-BC56-D6A4D3778BFB}">
      <dsp:nvSpPr>
        <dsp:cNvPr id="0" name=""/>
        <dsp:cNvSpPr/>
      </dsp:nvSpPr>
      <dsp:spPr>
        <a:xfrm rot="13834131">
          <a:off x="1218992" y="1503568"/>
          <a:ext cx="3222421" cy="740278"/>
        </a:xfrm>
        <a:prstGeom prst="leftArrow">
          <a:avLst>
            <a:gd name="adj1" fmla="val 60000"/>
            <a:gd name="adj2" fmla="val 50000"/>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5269701D-FC96-3C40-822C-E428AEA97F30}">
      <dsp:nvSpPr>
        <dsp:cNvPr id="0" name=""/>
        <dsp:cNvSpPr/>
      </dsp:nvSpPr>
      <dsp:spPr>
        <a:xfrm>
          <a:off x="4472" y="308149"/>
          <a:ext cx="2467594" cy="4525962"/>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Technique</a:t>
          </a:r>
          <a:endParaRPr lang="en-US" sz="3200" kern="1200" dirty="0"/>
        </a:p>
      </dsp:txBody>
      <dsp:txXfrm>
        <a:off x="76745" y="380422"/>
        <a:ext cx="2323048" cy="4381416"/>
      </dsp:txXfrm>
    </dsp:sp>
    <dsp:sp modelId="{D83E593F-F2B1-AD40-9A70-CCE346320E64}">
      <dsp:nvSpPr>
        <dsp:cNvPr id="0" name=""/>
        <dsp:cNvSpPr/>
      </dsp:nvSpPr>
      <dsp:spPr>
        <a:xfrm rot="18825006">
          <a:off x="3970112" y="1808599"/>
          <a:ext cx="2574787" cy="740278"/>
        </a:xfrm>
        <a:prstGeom prst="leftArrow">
          <a:avLst>
            <a:gd name="adj1" fmla="val 60000"/>
            <a:gd name="adj2" fmla="val 50000"/>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362CF245-494B-7A46-8830-D57E01E6B08C}">
      <dsp:nvSpPr>
        <dsp:cNvPr id="0" name=""/>
        <dsp:cNvSpPr/>
      </dsp:nvSpPr>
      <dsp:spPr>
        <a:xfrm>
          <a:off x="5757474" y="246891"/>
          <a:ext cx="2467594" cy="4661324"/>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Tester</a:t>
          </a:r>
          <a:endParaRPr lang="en-US" sz="4400" kern="1200" dirty="0"/>
        </a:p>
      </dsp:txBody>
      <dsp:txXfrm>
        <a:off x="5829747" y="319164"/>
        <a:ext cx="2323048" cy="45167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2B9C8-1042-8A45-8332-0EFBF96C94DA}" type="datetimeFigureOut">
              <a:rPr lang="es-ES" smtClean="0"/>
              <a:t>07/10/11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4248B6-2778-1041-B54D-6CD7F3EC1555}" type="slidenum">
              <a:rPr lang="es-ES" smtClean="0"/>
              <a:t>‹Nr.›</a:t>
            </a:fld>
            <a:endParaRPr lang="es-ES"/>
          </a:p>
        </p:txBody>
      </p:sp>
    </p:spTree>
    <p:extLst>
      <p:ext uri="{BB962C8B-B14F-4D97-AF65-F5344CB8AC3E}">
        <p14:creationId xmlns:p14="http://schemas.microsoft.com/office/powerpoint/2010/main" val="2147485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11480" lvl="1" indent="0">
              <a:buNone/>
            </a:pPr>
            <a:endParaRPr lang="en-GB"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Good morning. I am presenting here today a research we have been doing for understanding testers contribution to effectiveness of testing techniques. We were interested in gaining insight of the human factor in testing.</a:t>
            </a:r>
          </a:p>
          <a:p>
            <a:endParaRPr lang="en-GB"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Unless automated, testing is a human-intensive activity.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It is not unreasonable to suppose then that the person applying a technique is a variable that affects effectiveness. </a:t>
            </a: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4248B6-2778-1041-B54D-6CD7F3EC1555}" type="slidenum">
              <a:rPr lang="es-ES" smtClean="0"/>
              <a:t>1</a:t>
            </a:fld>
            <a:endParaRPr lang="es-ES"/>
          </a:p>
        </p:txBody>
      </p:sp>
    </p:spTree>
    <p:extLst>
      <p:ext uri="{BB962C8B-B14F-4D97-AF65-F5344CB8AC3E}">
        <p14:creationId xmlns:p14="http://schemas.microsoft.com/office/powerpoint/2010/main" val="1171020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The types of mistakes that testers make when applying </a:t>
            </a:r>
            <a:r>
              <a:rPr lang="en-US" dirty="0" err="1" smtClean="0"/>
              <a:t>Ep</a:t>
            </a:r>
            <a:r>
              <a:rPr lang="en-US" dirty="0" smtClean="0"/>
              <a:t> are: </a:t>
            </a:r>
            <a:endParaRPr lang="en-U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31</a:t>
            </a:fld>
            <a:endParaRPr lang="es-ES"/>
          </a:p>
        </p:txBody>
      </p:sp>
    </p:spTree>
    <p:extLst>
      <p:ext uri="{BB962C8B-B14F-4D97-AF65-F5344CB8AC3E}">
        <p14:creationId xmlns:p14="http://schemas.microsoft.com/office/powerpoint/2010/main" val="375392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As regards </a:t>
            </a:r>
            <a:r>
              <a:rPr lang="en-GB" sz="1200" b="1" kern="1200" dirty="0" smtClean="0">
                <a:solidFill>
                  <a:schemeClr val="tx1"/>
                </a:solidFill>
                <a:effectLst/>
                <a:latin typeface="+mn-lt"/>
                <a:ea typeface="+mn-ea"/>
                <a:cs typeface="+mn-cs"/>
              </a:rPr>
              <a:t>poor technique application</a:t>
            </a:r>
            <a:r>
              <a:rPr lang="en-GB" sz="1200" kern="1200" dirty="0" smtClean="0">
                <a:solidFill>
                  <a:schemeClr val="tx1"/>
                </a:solidFill>
                <a:effectLst/>
                <a:latin typeface="+mn-lt"/>
                <a:ea typeface="+mn-ea"/>
                <a:cs typeface="+mn-cs"/>
              </a:rPr>
              <a:t>:</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If an input condition specifies a set of input values, one valid class must be identified for each correct value, and one invalid class representing incorrect values. Instead of this, </a:t>
            </a:r>
            <a:r>
              <a:rPr lang="en-GB" sz="1200" i="1" kern="1200" dirty="0" smtClean="0">
                <a:solidFill>
                  <a:schemeClr val="tx1"/>
                </a:solidFill>
                <a:effectLst/>
                <a:latin typeface="+mn-lt"/>
                <a:ea typeface="+mn-ea"/>
                <a:cs typeface="+mn-cs"/>
              </a:rPr>
              <a:t>subjects create one single valid equivalence class for all the input values</a:t>
            </a:r>
            <a:r>
              <a:rPr lang="en-GB" sz="1200" kern="1200" dirty="0" smtClean="0">
                <a:solidFill>
                  <a:schemeClr val="tx1"/>
                </a:solidFill>
                <a:effectLst/>
                <a:latin typeface="+mn-lt"/>
                <a:ea typeface="+mn-ea"/>
                <a:cs typeface="+mn-cs"/>
              </a:rPr>
              <a:t>. If one of the input values causes a failure, subjects will find it hard to generate a test case that exercises the fault, as they do not generate specific test cases for each value. In the calculator example, this happens if a tester generates a single valid equivalence class for the operator input condition containing all four valid operators.</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According to the information elicited from subjects, they appear to mistakenly assume that all the equivalence classes behave equally in the code. By generating a single test case, they aim to save time and get the same effectiveness.</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Following the above case, </a:t>
            </a:r>
            <a:r>
              <a:rPr lang="en-GB" sz="1200" i="1" kern="1200" dirty="0" smtClean="0">
                <a:solidFill>
                  <a:schemeClr val="tx1"/>
                </a:solidFill>
                <a:effectLst/>
                <a:latin typeface="+mn-lt"/>
                <a:ea typeface="+mn-ea"/>
                <a:cs typeface="+mn-cs"/>
              </a:rPr>
              <a:t>the subjects generate several equivalence classes for some, but not all, of the input values</a:t>
            </a:r>
            <a:r>
              <a:rPr lang="en-GB" sz="1200" kern="1200" dirty="0" smtClean="0">
                <a:solidFill>
                  <a:schemeClr val="tx1"/>
                </a:solidFill>
                <a:effectLst/>
                <a:latin typeface="+mn-lt"/>
                <a:ea typeface="+mn-ea"/>
                <a:cs typeface="+mn-cs"/>
              </a:rPr>
              <a:t>. If one of the values for which they have not generated an equivalence class causes a failure, subjects are unable to generate a test case that exercises such a fault. In the calculator example, this happens if a tester generates valid equivalence classes for some but not all the operators for the operator input condition (each class containing one correct operator). </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Again the subjects aim to save time and reduce workload, assuming that all valid equivalence classes behave equally in the program. </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fail to</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build equivalence classes for part of the specification</a:t>
            </a:r>
            <a:r>
              <a:rPr lang="en-GB" sz="1200" kern="1200" dirty="0" smtClean="0">
                <a:solidFill>
                  <a:schemeClr val="tx1"/>
                </a:solidFill>
                <a:effectLst/>
                <a:latin typeface="+mn-lt"/>
                <a:ea typeface="+mn-ea"/>
                <a:cs typeface="+mn-cs"/>
              </a:rPr>
              <a:t> and, consequently, the generated test cases do not cover the whole specification. In the calculator example, this happens if a tester does not generate equivalence classes indicating that a blank is an admissible operand.</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Subjects argue that, although they have read the specification, they do not think it is worth testing the code for that part of the specification (they assume it will not fail) and, therefore, do not generate a test case.</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misinterpret the specification and generate equivalence classes that do not exactly state the meaning of the specification.</a:t>
            </a:r>
            <a:r>
              <a:rPr lang="en-GB" sz="1200" kern="1200" dirty="0" smtClean="0">
                <a:solidFill>
                  <a:schemeClr val="tx1"/>
                </a:solidFill>
                <a:effectLst/>
                <a:latin typeface="+mn-lt"/>
                <a:ea typeface="+mn-ea"/>
                <a:cs typeface="+mn-cs"/>
              </a:rPr>
              <a:t> In other words, the equivalence classes are generated incorrectly. The test cases do not exercise faults that would have been exercised had the technique been properly applied. In the calculator example, this happens if a tester builds equivalence classes for natural numbers instead of real numbers as established in the specification.</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subjects contend that they misinterpreted the specification. Others claim that they did not misinterpret the specification, but they do not know how to build equivalence classes for the specified information.</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Subjects </a:t>
            </a:r>
            <a:r>
              <a:rPr lang="en-GB" sz="1200" i="1" kern="1200" dirty="0" smtClean="0">
                <a:solidFill>
                  <a:schemeClr val="tx1"/>
                </a:solidFill>
                <a:effectLst/>
                <a:latin typeface="+mn-lt"/>
                <a:ea typeface="+mn-ea"/>
                <a:cs typeface="+mn-cs"/>
              </a:rPr>
              <a:t>do not build enough test cases to cover all the generated equivalence classes</a:t>
            </a:r>
            <a:r>
              <a:rPr lang="en-GB" sz="1200" kern="1200" dirty="0" smtClean="0">
                <a:solidFill>
                  <a:schemeClr val="tx1"/>
                </a:solidFill>
                <a:effectLst/>
                <a:latin typeface="+mn-lt"/>
                <a:ea typeface="+mn-ea"/>
                <a:cs typeface="+mn-cs"/>
              </a:rPr>
              <a:t>. There are equivalence classes that are not covered by any test case. Any fault existing in an uncovered equivalence class will not be exercised. In the calculator example, this happens if a tester does not generate any test case including a blank, even though there is an equivalence class stating that a blank can be used in place of zero.</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Subjects are unable to give an explanation for this state of affairs. We put it down to subjects being careless or in a rush to get the job done, leading them to overlook an equivalence class.</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Subjects </a:t>
            </a:r>
            <a:r>
              <a:rPr lang="en-GB" sz="1200" i="1" kern="1200" dirty="0" smtClean="0">
                <a:solidFill>
                  <a:schemeClr val="tx1"/>
                </a:solidFill>
                <a:effectLst/>
                <a:latin typeface="+mn-lt"/>
                <a:ea typeface="+mn-ea"/>
                <a:cs typeface="+mn-cs"/>
              </a:rPr>
              <a:t>choose test case input data that do not correspond to the combination of equivalence classes.</a:t>
            </a:r>
            <a:r>
              <a:rPr lang="en-GB" sz="1200" kern="1200" dirty="0" smtClean="0">
                <a:solidFill>
                  <a:schemeClr val="tx1"/>
                </a:solidFill>
                <a:effectLst/>
                <a:latin typeface="+mn-lt"/>
                <a:ea typeface="+mn-ea"/>
                <a:cs typeface="+mn-cs"/>
              </a:rPr>
              <a:t> In the calculator example, this happens if the tester writes 3+2= as test data when the calculator specification states that the correct syntax is 3+2.</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Again this situation can be attributed to subjects being careless and overlooking important details of the context of the test case that they really want to execute. Alternatively, they may mistake some concepts for others, misleading them into thinking that they are testing particular situations that they are not really testing. In either case, they end up by not testing what they actually intended to.</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32</a:t>
            </a:fld>
            <a:endParaRPr lang="es-ES"/>
          </a:p>
        </p:txBody>
      </p:sp>
    </p:spTree>
    <p:extLst>
      <p:ext uri="{BB962C8B-B14F-4D97-AF65-F5344CB8AC3E}">
        <p14:creationId xmlns:p14="http://schemas.microsoft.com/office/powerpoint/2010/main" val="176170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As regards </a:t>
            </a:r>
            <a:r>
              <a:rPr lang="en-GB" sz="1200" b="1" kern="1200" dirty="0" smtClean="0">
                <a:solidFill>
                  <a:schemeClr val="tx1"/>
                </a:solidFill>
                <a:effectLst/>
                <a:latin typeface="+mn-lt"/>
                <a:ea typeface="+mn-ea"/>
                <a:cs typeface="+mn-cs"/>
              </a:rPr>
              <a:t>technique extension</a:t>
            </a:r>
            <a:r>
              <a:rPr lang="en-GB" sz="1200" kern="1200" dirty="0" smtClean="0">
                <a:solidFill>
                  <a:schemeClr val="tx1"/>
                </a:solidFill>
                <a:effectLst/>
                <a:latin typeface="+mn-lt"/>
                <a:ea typeface="+mn-ea"/>
                <a:cs typeface="+mn-cs"/>
              </a:rPr>
              <a:t>:</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sometimes improve equivalence partitioning by adding an extra equivalence class combining several invalid equivalence classes</a:t>
            </a:r>
            <a:r>
              <a:rPr lang="en-GB" sz="1200" kern="1200" dirty="0" smtClean="0">
                <a:solidFill>
                  <a:schemeClr val="tx1"/>
                </a:solidFill>
                <a:effectLst/>
                <a:latin typeface="+mn-lt"/>
                <a:ea typeface="+mn-ea"/>
                <a:cs typeface="+mn-cs"/>
              </a:rPr>
              <a:t>. This way they have the chance of generating a test case to exercise a fault that would not be generated if they strictly conformed to the technique’s prescribed strategy. In the calculator example, this happens if a tester generates a new class in which neither operand is a number.</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33</a:t>
            </a:fld>
            <a:endParaRPr lang="es-ES"/>
          </a:p>
        </p:txBody>
      </p:sp>
    </p:spTree>
    <p:extLst>
      <p:ext uri="{BB962C8B-B14F-4D97-AF65-F5344CB8AC3E}">
        <p14:creationId xmlns:p14="http://schemas.microsoft.com/office/powerpoint/2010/main" val="186780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sz="1200" i="1" kern="1200" dirty="0" smtClean="0">
                <a:solidFill>
                  <a:schemeClr val="tx1"/>
                </a:solidFill>
                <a:effectLst/>
                <a:latin typeface="+mn-lt"/>
                <a:ea typeface="+mn-ea"/>
                <a:cs typeface="+mn-cs"/>
              </a:rPr>
              <a:t>Subjects fail to achieve the required coverage criterion because they intentionally reduce the number of test cases</a:t>
            </a:r>
            <a:r>
              <a:rPr lang="en-GB"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do this to save time and reduce workload. They think that similar portions of code in the program will behave in the same way and, therefore, they do not test them all. In the calculator example, this happens if test cases are generated for only some of the operators (the switch sentence on lines 26-38 is not completely covered).</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are unable to achieve the required coverage criterion</a:t>
            </a:r>
            <a:r>
              <a:rPr lang="en-GB" sz="1200" kern="1200" dirty="0" smtClean="0">
                <a:solidFill>
                  <a:schemeClr val="tx1"/>
                </a:solidFill>
                <a:effectLst/>
                <a:latin typeface="+mn-lt"/>
                <a:ea typeface="+mn-ea"/>
                <a:cs typeface="+mn-cs"/>
              </a:rPr>
              <a:t>. The above example applies.</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have elicited several reasons for this: </a:t>
            </a:r>
            <a:endParaRPr lang="es-ES_tradnl"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The program is complex and subjects come up against interrelated functions that make it harder to understand the code and search for execution flows.</a:t>
            </a:r>
            <a:endParaRPr lang="es-ES_tradnl"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Testers are less strict or lose concentration.</a:t>
            </a:r>
            <a:endParaRPr lang="es-ES_tradnl"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Testers have difficulty with the programming language.</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Despite having designed a test case to cover a particular decision, </a:t>
            </a:r>
            <a:r>
              <a:rPr lang="en-GB" sz="1200" i="1" kern="1200" dirty="0" smtClean="0">
                <a:solidFill>
                  <a:schemeClr val="tx1"/>
                </a:solidFill>
                <a:effectLst/>
                <a:latin typeface="+mn-lt"/>
                <a:ea typeface="+mn-ea"/>
                <a:cs typeface="+mn-cs"/>
              </a:rPr>
              <a:t>test data chosen by the subject do not follow the expected execution path.</a:t>
            </a:r>
            <a:r>
              <a:rPr lang="en-GB" sz="1200" kern="1200" dirty="0" smtClean="0">
                <a:solidFill>
                  <a:schemeClr val="tx1"/>
                </a:solidFill>
                <a:effectLst/>
                <a:latin typeface="+mn-lt"/>
                <a:ea typeface="+mn-ea"/>
                <a:cs typeface="+mn-cs"/>
              </a:rPr>
              <a:t> Therefore, the envisaged coverage is not achieved. In the calculator example, this happens if the tester specifies “ ”+3 instead of +3 as test data.</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usually due to a misunderstanding of the code.</a:t>
            </a:r>
            <a:endParaRPr lang="es-ES_tradnl"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34</a:t>
            </a:fld>
            <a:endParaRPr lang="es-ES"/>
          </a:p>
        </p:txBody>
      </p:sp>
    </p:spTree>
    <p:extLst>
      <p:ext uri="{BB962C8B-B14F-4D97-AF65-F5344CB8AC3E}">
        <p14:creationId xmlns:p14="http://schemas.microsoft.com/office/powerpoint/2010/main" val="176170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As regards the </a:t>
            </a:r>
            <a:r>
              <a:rPr lang="en-GB" sz="1200" b="1" kern="1200" dirty="0" smtClean="0">
                <a:solidFill>
                  <a:schemeClr val="tx1"/>
                </a:solidFill>
                <a:effectLst/>
                <a:latin typeface="+mn-lt"/>
                <a:ea typeface="+mn-ea"/>
                <a:cs typeface="+mn-cs"/>
              </a:rPr>
              <a:t>technique extension</a:t>
            </a:r>
            <a:r>
              <a:rPr lang="en-GB" sz="1200" kern="1200" dirty="0" smtClean="0">
                <a:solidFill>
                  <a:schemeClr val="tx1"/>
                </a:solidFill>
                <a:effectLst/>
                <a:latin typeface="+mn-lt"/>
                <a:ea typeface="+mn-ea"/>
                <a:cs typeface="+mn-cs"/>
              </a:rPr>
              <a:t>:</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Drawing on their experience and expertise, </a:t>
            </a:r>
            <a:r>
              <a:rPr lang="en-GB" sz="1200" i="1" kern="1200" dirty="0" smtClean="0">
                <a:solidFill>
                  <a:schemeClr val="tx1"/>
                </a:solidFill>
                <a:effectLst/>
                <a:latin typeface="+mn-lt"/>
                <a:ea typeface="+mn-ea"/>
                <a:cs typeface="+mn-cs"/>
              </a:rPr>
              <a:t>subjects generate additional test cases to cover common sources of programming errors</a:t>
            </a:r>
            <a:r>
              <a:rPr lang="en-GB" sz="1200" kern="1200" dirty="0" smtClean="0">
                <a:solidFill>
                  <a:schemeClr val="tx1"/>
                </a:solidFill>
                <a:effectLst/>
                <a:latin typeface="+mn-lt"/>
                <a:ea typeface="+mn-ea"/>
                <a:cs typeface="+mn-cs"/>
              </a:rPr>
              <a:t>. The prediction of common errors is a plus on top of strict technique application. Going back to the above example, a tester generates two test cases, one where the value of </a:t>
            </a:r>
            <a:r>
              <a:rPr lang="en-GB" sz="1200" kern="1200" dirty="0" err="1" smtClean="0">
                <a:solidFill>
                  <a:schemeClr val="tx1"/>
                </a:solidFill>
                <a:effectLst/>
                <a:latin typeface="+mn-lt"/>
                <a:ea typeface="+mn-ea"/>
                <a:cs typeface="+mn-cs"/>
              </a:rPr>
              <a:t>nArgs</a:t>
            </a:r>
            <a:r>
              <a:rPr lang="en-GB" sz="1200" kern="1200" dirty="0" smtClean="0">
                <a:solidFill>
                  <a:schemeClr val="tx1"/>
                </a:solidFill>
                <a:effectLst/>
                <a:latin typeface="+mn-lt"/>
                <a:ea typeface="+mn-ea"/>
                <a:cs typeface="+mn-cs"/>
              </a:rPr>
              <a:t> is 3, and the other where it is 4. </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reading the specification</a:t>
            </a:r>
            <a:r>
              <a:rPr lang="en-GB" sz="1200" kern="1200" dirty="0" smtClean="0">
                <a:solidFill>
                  <a:schemeClr val="tx1"/>
                </a:solidFill>
                <a:effectLst/>
                <a:latin typeface="+mn-lt"/>
                <a:ea typeface="+mn-ea"/>
                <a:cs typeface="+mn-cs"/>
              </a:rPr>
              <a:t> may suspect that some parts of the code are harbouring a defect, leading them to </a:t>
            </a:r>
            <a:r>
              <a:rPr lang="en-GB" sz="1200" i="1" kern="1200" dirty="0" smtClean="0">
                <a:solidFill>
                  <a:schemeClr val="tx1"/>
                </a:solidFill>
                <a:effectLst/>
                <a:latin typeface="+mn-lt"/>
                <a:ea typeface="+mn-ea"/>
                <a:cs typeface="+mn-cs"/>
              </a:rPr>
              <a:t>generate other test cases</a:t>
            </a:r>
            <a:r>
              <a:rPr lang="en-GB" sz="1200" kern="1200" dirty="0" smtClean="0">
                <a:solidFill>
                  <a:schemeClr val="tx1"/>
                </a:solidFill>
                <a:effectLst/>
                <a:latin typeface="+mn-lt"/>
                <a:ea typeface="+mn-ea"/>
                <a:cs typeface="+mn-cs"/>
              </a:rPr>
              <a:t> to check their exact behaviour. Even though they generate test cases that exercise the fault, they are not applying the technique’s prescribed strategy. In the calculator example, this happens if a programmer forgets to implement line 29 (multiplication), and a tester applying branch testing then reads the specification and decides to generate a test case to test multiplication.</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generate additional test cases for parts of the code that they do not understand</a:t>
            </a:r>
            <a:r>
              <a:rPr lang="en-GB" sz="1200" kern="1200" dirty="0" smtClean="0">
                <a:solidFill>
                  <a:schemeClr val="tx1"/>
                </a:solidFill>
                <a:effectLst/>
                <a:latin typeface="+mn-lt"/>
                <a:ea typeface="+mn-ea"/>
                <a:cs typeface="+mn-cs"/>
              </a:rPr>
              <a:t> (for example, unknown library functions). Such test cases will help them to gain a better understanding of what the code does. This way, they may happen to exercise a fault that, otherwise, might not have been detected. In the calculator example, this happens if a tester generates different test cases in order to understand line 19 or 20.</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tend to extend the required coverage</a:t>
            </a:r>
            <a:r>
              <a:rPr lang="en-GB" sz="1200" kern="1200" dirty="0" smtClean="0">
                <a:solidFill>
                  <a:schemeClr val="tx1"/>
                </a:solidFill>
                <a:effectLst/>
                <a:latin typeface="+mn-lt"/>
                <a:ea typeface="+mn-ea"/>
                <a:cs typeface="+mn-cs"/>
              </a:rPr>
              <a:t> using condition coverage rather than decision coverage. This may increase the number of detected defects. In the calculator example, this happens if a tester generates more than two test cases to cover the OR logical expression in line 21.</a:t>
            </a:r>
            <a:endParaRPr lang="es-ES_tradnl"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Subjects discover faults directly as they read the code, </a:t>
            </a:r>
            <a:r>
              <a:rPr lang="en-GB" sz="1200" kern="1200" dirty="0" smtClean="0">
                <a:solidFill>
                  <a:schemeClr val="tx1"/>
                </a:solidFill>
                <a:effectLst/>
                <a:latin typeface="+mn-lt"/>
                <a:ea typeface="+mn-ea"/>
                <a:cs typeface="+mn-cs"/>
              </a:rPr>
              <a:t>as code review appears to be inevitable when reading the code to apply branch testing. In the calculator example, this happens if a tester discovers that there is an uninitialized variable.</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35</a:t>
            </a:fld>
            <a:endParaRPr lang="es-ES"/>
          </a:p>
        </p:txBody>
      </p:sp>
    </p:spTree>
    <p:extLst>
      <p:ext uri="{BB962C8B-B14F-4D97-AF65-F5344CB8AC3E}">
        <p14:creationId xmlns:p14="http://schemas.microsoft.com/office/powerpoint/2010/main" val="1867805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dirty="0" smtClean="0"/>
              <a:t>Testers do not strictly conform to the technique’s prescribed strategy </a:t>
            </a:r>
          </a:p>
          <a:p>
            <a:pPr lvl="1"/>
            <a:r>
              <a:rPr lang="en-GB" dirty="0" smtClean="0"/>
              <a:t>75% of cases</a:t>
            </a:r>
          </a:p>
          <a:p>
            <a:pPr lvl="1"/>
            <a:r>
              <a:rPr lang="en-GB" dirty="0" smtClean="0"/>
              <a:t> This confirms that testers have a bearing on the effectiveness of a testing technique. </a:t>
            </a:r>
            <a:endParaRPr lang="es-ES_tradnl" dirty="0" smtClean="0"/>
          </a:p>
          <a:p>
            <a:pPr lvl="0"/>
            <a:r>
              <a:rPr lang="en-GB" dirty="0" smtClean="0"/>
              <a:t>Tester contribution to technique effectiveness is small </a:t>
            </a:r>
          </a:p>
          <a:p>
            <a:pPr lvl="1"/>
            <a:r>
              <a:rPr lang="en-GB" dirty="0" smtClean="0"/>
              <a:t>theoretical and observed effectiveness differ by less than 25% in 66.6% of the cases</a:t>
            </a:r>
            <a:endParaRPr lang="es-ES_tradnl" dirty="0" smtClean="0"/>
          </a:p>
          <a:p>
            <a:pPr lvl="0"/>
            <a:r>
              <a:rPr lang="en-GB" dirty="0" smtClean="0"/>
              <a:t>Testers contribute less to the effectiveness of equivalence partitioning than of branch testing</a:t>
            </a:r>
          </a:p>
          <a:p>
            <a:pPr lvl="1"/>
            <a:r>
              <a:rPr lang="en-GB" dirty="0" smtClean="0"/>
              <a:t>There are fewer differences between theoretical and observed effectiveness for equivalence partitioning (39% small differences for equivalence partitioning compared with 28% for branch testing).</a:t>
            </a:r>
            <a:endParaRPr lang="es-ES_tradnl" dirty="0" smtClean="0"/>
          </a:p>
          <a:p>
            <a:pPr lvl="0"/>
            <a:r>
              <a:rPr lang="en-GB" dirty="0" smtClean="0"/>
              <a:t>In most cases (44.5%), tester contribution tends to reduce effectiveness. </a:t>
            </a:r>
          </a:p>
          <a:p>
            <a:pPr lvl="1"/>
            <a:r>
              <a:rPr lang="en-GB" dirty="0" smtClean="0"/>
              <a:t>Due to a number of misunderstandings of the techniques’ prescribed strategy or to mere oversights or mistakes in the course of technique application, the technique’s theoretical effectiveness is degraded. Unfamiliarity with the programming language is an influential factor for a poor application of branch testing.</a:t>
            </a:r>
            <a:endParaRPr lang="es-ES_tradnl" dirty="0" smtClean="0"/>
          </a:p>
          <a:p>
            <a:r>
              <a:rPr lang="en-GB" dirty="0" smtClean="0"/>
              <a:t>Testers more often contribute to reducing the effectiveness of equivalence partitioning than of branch testing </a:t>
            </a:r>
          </a:p>
          <a:p>
            <a:pPr lvl="1"/>
            <a:r>
              <a:rPr lang="en-GB" dirty="0" smtClean="0"/>
              <a:t>25% compared with 19.5%).</a:t>
            </a:r>
          </a:p>
          <a:p>
            <a:pPr lvl="1"/>
            <a:r>
              <a:rPr lang="en-GB" dirty="0" smtClean="0"/>
              <a:t> Equivalence partitioning appears to be harder to apply, as there are more cases of misunderstandings of the technique’s prescribed strategy (6 compared with 3 grounds for mistakes).</a:t>
            </a:r>
            <a:endParaRPr lang="es-ES_tradnl" dirty="0" smtClean="0"/>
          </a:p>
          <a:p>
            <a:pPr lvl="0"/>
            <a:r>
              <a:rPr lang="en-GB" dirty="0" smtClean="0"/>
              <a:t>On fewer occasions (30.5%) testers use their own heuristics to round out the technique’s prescribed strategy. The manner in which they complement the strategy depends on the technique. </a:t>
            </a:r>
            <a:endParaRPr lang="es-ES_tradnl" dirty="0" smtClean="0"/>
          </a:p>
          <a:p>
            <a:r>
              <a:rPr lang="en-GB" dirty="0" smtClean="0"/>
              <a:t>Testers more often contribute to increasing the effectiveness of branch testing than of equivalence partitioning (19.4% compared to 11.1%). There appears to be more room for extending branch testing (5 compared to 1 grounds for extension). Tester contribution to branch testing is often a consequence of code reading.</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37</a:t>
            </a:fld>
            <a:endParaRPr lang="es-ES"/>
          </a:p>
        </p:txBody>
      </p:sp>
    </p:spTree>
    <p:extLst>
      <p:ext uri="{BB962C8B-B14F-4D97-AF65-F5344CB8AC3E}">
        <p14:creationId xmlns:p14="http://schemas.microsoft.com/office/powerpoint/2010/main" val="173469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dirty="0" smtClean="0"/>
              <a:t>Testers do not strictly conform to the technique’s prescribed strategy </a:t>
            </a:r>
          </a:p>
          <a:p>
            <a:pPr lvl="1"/>
            <a:r>
              <a:rPr lang="en-GB" dirty="0" smtClean="0"/>
              <a:t>75% of cases</a:t>
            </a:r>
          </a:p>
          <a:p>
            <a:pPr lvl="1"/>
            <a:r>
              <a:rPr lang="en-GB" dirty="0" smtClean="0"/>
              <a:t> This confirms that testers have a bearing on the effectiveness of a testing technique. </a:t>
            </a:r>
            <a:endParaRPr lang="es-ES_tradnl" dirty="0" smtClean="0"/>
          </a:p>
          <a:p>
            <a:pPr lvl="0"/>
            <a:r>
              <a:rPr lang="en-GB" dirty="0" smtClean="0"/>
              <a:t>Tester contribution to technique effectiveness is small </a:t>
            </a:r>
          </a:p>
          <a:p>
            <a:pPr lvl="1"/>
            <a:r>
              <a:rPr lang="en-GB" dirty="0" smtClean="0"/>
              <a:t>theoretical and observed effectiveness differ by less than 25% in 66.6% of the cases</a:t>
            </a:r>
            <a:endParaRPr lang="es-ES_tradnl" dirty="0" smtClean="0"/>
          </a:p>
          <a:p>
            <a:pPr lvl="0"/>
            <a:r>
              <a:rPr lang="en-GB" dirty="0" smtClean="0"/>
              <a:t>Testers contribute less to the effectiveness of equivalence partitioning than of branch testing</a:t>
            </a:r>
          </a:p>
          <a:p>
            <a:pPr lvl="1"/>
            <a:r>
              <a:rPr lang="en-GB" dirty="0" smtClean="0"/>
              <a:t>There are fewer differences between theoretical and observed effectiveness for equivalence partitioning (39% small differences for equivalence partitioning compared with 28% for branch testing).</a:t>
            </a:r>
            <a:endParaRPr lang="es-ES_tradnl" dirty="0" smtClean="0"/>
          </a:p>
          <a:p>
            <a:pPr lvl="0"/>
            <a:r>
              <a:rPr lang="en-GB" dirty="0" smtClean="0"/>
              <a:t>In most cases (44.5%), tester contribution tends to reduce effectiveness. </a:t>
            </a:r>
          </a:p>
          <a:p>
            <a:pPr lvl="1"/>
            <a:r>
              <a:rPr lang="en-GB" dirty="0" smtClean="0"/>
              <a:t>Due to a number of misunderstandings of the techniques’ prescribed strategy or to mere oversights or mistakes in the course of technique application, the technique’s theoretical effectiveness is degraded. Unfamiliarity with the programming language is an influential factor for a poor application of branch testing.</a:t>
            </a:r>
            <a:endParaRPr lang="es-ES_tradnl" dirty="0" smtClean="0"/>
          </a:p>
          <a:p>
            <a:r>
              <a:rPr lang="en-GB" dirty="0" smtClean="0"/>
              <a:t>Testers more often contribute to reducing the effectiveness of equivalence partitioning than of branch testing </a:t>
            </a:r>
          </a:p>
          <a:p>
            <a:pPr lvl="1"/>
            <a:r>
              <a:rPr lang="en-GB" dirty="0" smtClean="0"/>
              <a:t>25% compared with 19.5%).</a:t>
            </a:r>
          </a:p>
          <a:p>
            <a:pPr lvl="1"/>
            <a:r>
              <a:rPr lang="en-GB" dirty="0" smtClean="0"/>
              <a:t> Equivalence partitioning appears to be harder to apply, as there are more cases of misunderstandings of the technique’s prescribed strategy (6 compared with 3 grounds for mistakes).</a:t>
            </a:r>
            <a:endParaRPr lang="es-ES_tradnl" dirty="0" smtClean="0"/>
          </a:p>
          <a:p>
            <a:pPr lvl="0"/>
            <a:r>
              <a:rPr lang="en-GB" dirty="0" smtClean="0"/>
              <a:t>On fewer occasions (30.5%) testers use their own heuristics to round out the technique’s prescribed strategy. The manner in which they complement the strategy depends on the technique. </a:t>
            </a:r>
            <a:endParaRPr lang="es-ES_tradnl" dirty="0" smtClean="0"/>
          </a:p>
          <a:p>
            <a:r>
              <a:rPr lang="en-GB" dirty="0" smtClean="0"/>
              <a:t>Testers more often contribute to increasing the effectiveness of branch testing than of equivalence partitioning (19.4% compared to 11.1%). There appears to be more room for extending branch testing (5 compared to 1 grounds for extension). Tester contribution to branch testing is often a consequence of code reading.</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38</a:t>
            </a:fld>
            <a:endParaRPr lang="es-ES"/>
          </a:p>
        </p:txBody>
      </p:sp>
    </p:spTree>
    <p:extLst>
      <p:ext uri="{BB962C8B-B14F-4D97-AF65-F5344CB8AC3E}">
        <p14:creationId xmlns:p14="http://schemas.microsoft.com/office/powerpoint/2010/main" val="1734693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As this is exploratory research on a new topic, we have to be careful about using the results, as:</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Results have been obtained from junior testers. If the subjects were experienced practitioners, their software development and testing experience might increase their contribution to testing technique effectiveness. Also their conformance to the techniques’ prescribed strategy could differ from students’, although it is hard to predict whether conformance would be better or worse than for students. </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Results have been obtained from three programs. Were the programs to be larger, the contribution to effectiveness might differ, as could the testers’ conformance to the technique’s prescribed strategy (which we would expect to be worse).</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Results have been obtained from a certain mode of applying the techniques. For instance, no dynamic analyser is used to apply branch testing.</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Despite these limitations, the results of our research provide clear evidence that testers contribute to technique effectiveness. Note that the approach taken in our study does not inflate tester contribution at all. Ours is a scenario where tester contribution would be expected to be negligible since:</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Subjects are graded on technique application and conformance to the technique’s prescribed strategy should be high, but it is not.</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Programs are simple and the application of the techniques to these programs should cause no problems, but it does.</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Subjects are inexperienced and they should make little or no contribution, but they do.</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39</a:t>
            </a:fld>
            <a:endParaRPr lang="es-ES"/>
          </a:p>
        </p:txBody>
      </p:sp>
    </p:spTree>
    <p:extLst>
      <p:ext uri="{BB962C8B-B14F-4D97-AF65-F5344CB8AC3E}">
        <p14:creationId xmlns:p14="http://schemas.microsoft.com/office/powerpoint/2010/main" val="180099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We got evidence that testers tend to apply techniques poorly even in a context where motivation is high, as in this case (subjects are graded on the results)</a:t>
            </a:r>
          </a:p>
          <a:p>
            <a:pPr lvl="1"/>
            <a:r>
              <a:rPr lang="en-GB" dirty="0" smtClean="0"/>
              <a:t>Two testers applying the same technique on the same code will find more defects than one tester taking twice as long to apply a technique, as different testers make different mistakes in the course of technique application. Exploiting people’s diversity makes testing more effective</a:t>
            </a:r>
          </a:p>
          <a:p>
            <a:pPr lvl="1"/>
            <a:endParaRPr lang="es-ES_tradnl" dirty="0" smtClean="0"/>
          </a:p>
          <a:p>
            <a:r>
              <a:rPr lang="en-GB" dirty="0" smtClean="0"/>
              <a:t>We got evidence that testers usually complement branch testing with intuitive code review</a:t>
            </a:r>
          </a:p>
          <a:p>
            <a:pPr lvl="1"/>
            <a:r>
              <a:rPr lang="en-GB" dirty="0" smtClean="0"/>
              <a:t>It might be beneficial to teach testers code review techniques since it will improve these intuitive accessory activities.</a:t>
            </a:r>
            <a:endParaRPr lang="es-ES_tradnl" dirty="0" smtClean="0"/>
          </a:p>
          <a:p>
            <a:endParaRPr lang="en-U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40</a:t>
            </a:fld>
            <a:endParaRPr lang="es-ES"/>
          </a:p>
        </p:txBody>
      </p:sp>
    </p:spTree>
    <p:extLst>
      <p:ext uri="{BB962C8B-B14F-4D97-AF65-F5344CB8AC3E}">
        <p14:creationId xmlns:p14="http://schemas.microsoft.com/office/powerpoint/2010/main" val="230836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effectLst/>
                <a:latin typeface="+mn-lt"/>
                <a:ea typeface="+mn-ea"/>
                <a:cs typeface="+mn-cs"/>
              </a:rPr>
              <a:t>As this is exploratory research on a new topic, we have to be careful about using the results, as:</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Results have been obtained from junior testers. If the subjects were experienced practitioners, their software development and testing experience might increase their contribution to testing technique effectiveness. Also their conformance to the techniques’ prescribed strategy could differ from students’, although it is hard to predict whether conformance would be better or worse than for students. </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Results have been obtained from three programs. Were the programs to be larger, the contribution to effectiveness might differ, as could the testers’ conformance to the technique’s prescribed strategy (which we would expect to be worse).</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Results have been obtained from a certain mode of applying the techniques. For instance, no dynamic analyser is used to apply branch testing.</a:t>
            </a:r>
            <a:endParaRPr lang="es-ES_tradn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Despite these limitations, the results of our research provide clear evidence that testers contribute to technique effectiveness. Note that the approach taken in our study does not inflate tester contribution at all. Ours is a scenario where tester contribution would be expected to be negligible since:</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Subjects are graded on technique application and conformance to the technique’s prescribed strategy should be high, but it is not.</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Programs are simple and the application of the techniques to these programs should cause no problems, but it does.</a:t>
            </a:r>
            <a:endParaRPr lang="es-ES_tradnl"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Subjects are inexperienced and they should make little or no contribution, but they do.</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41</a:t>
            </a:fld>
            <a:endParaRPr lang="es-ES"/>
          </a:p>
        </p:txBody>
      </p:sp>
    </p:spTree>
    <p:extLst>
      <p:ext uri="{BB962C8B-B14F-4D97-AF65-F5344CB8AC3E}">
        <p14:creationId xmlns:p14="http://schemas.microsoft.com/office/powerpoint/2010/main" val="180099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Testers should, in theory, apply a technique strictly as prescribed</a:t>
            </a:r>
          </a:p>
          <a:p>
            <a:r>
              <a:rPr lang="en-GB" dirty="0" smtClean="0"/>
              <a:t>In practice, however, conformance to the prescribed strategy varies</a:t>
            </a:r>
            <a:r>
              <a:rPr lang="es-ES_tradnl" dirty="0" smtClean="0"/>
              <a:t>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2</a:t>
            </a:fld>
            <a:endParaRPr lang="es-ES"/>
          </a:p>
        </p:txBody>
      </p:sp>
    </p:spTree>
    <p:extLst>
      <p:ext uri="{BB962C8B-B14F-4D97-AF65-F5344CB8AC3E}">
        <p14:creationId xmlns:p14="http://schemas.microsoft.com/office/powerpoint/2010/main" val="154121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11480" lvl="1" indent="0">
              <a:buNone/>
            </a:pPr>
            <a:endParaRPr lang="en-GB"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Good morning. I am presenting here today a research we have been doing for understanding testers contribution to effectiveness of testing techniques. We were interested in gaining insight of the human factor in testing.</a:t>
            </a:r>
          </a:p>
          <a:p>
            <a:endParaRPr lang="en-GB"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Unless automated, testing is a human-intensive activity.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It is not unreasonable to suppose then that the person applying a technique is a variable that affects effectiveness. </a:t>
            </a: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CC4248B6-2778-1041-B54D-6CD7F3EC1555}" type="slidenum">
              <a:rPr lang="es-ES" smtClean="0"/>
              <a:t>42</a:t>
            </a:fld>
            <a:endParaRPr lang="es-ES"/>
          </a:p>
        </p:txBody>
      </p:sp>
    </p:spTree>
    <p:extLst>
      <p:ext uri="{BB962C8B-B14F-4D97-AF65-F5344CB8AC3E}">
        <p14:creationId xmlns:p14="http://schemas.microsoft.com/office/powerpoint/2010/main" val="1171020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The likelihood of detecting the defect is less than 100%. There are cases such as this that are hard to quantify. We might go for 50% considering that the tester has a choice between a decimal/non-decimal number or 90% considering that decimals range from .0 (independently on whether the number is written as .0 or not decimal) to .9. </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44</a:t>
            </a:fld>
            <a:endParaRPr lang="es-ES"/>
          </a:p>
        </p:txBody>
      </p:sp>
    </p:spTree>
    <p:extLst>
      <p:ext uri="{BB962C8B-B14F-4D97-AF65-F5344CB8AC3E}">
        <p14:creationId xmlns:p14="http://schemas.microsoft.com/office/powerpoint/2010/main" val="335865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i="1" dirty="0" smtClean="0"/>
              <a:t>Theoretical effectiveness</a:t>
            </a:r>
            <a:r>
              <a:rPr lang="en-GB" dirty="0" smtClean="0"/>
              <a:t>. We determine theoretical effectiveness by studying how a technique behaves towards a fault. We analyse how likely a tester who strictly conforms to the technique’s prescribed strategy is to generate a test case that reveals a fault. We conduct this analysis for all faults seeded in the three programs used in the empirical study.</a:t>
            </a:r>
            <a:endParaRPr lang="es-ES_tradnl" dirty="0" smtClean="0"/>
          </a:p>
          <a:p>
            <a:pPr lvl="0"/>
            <a:r>
              <a:rPr lang="en-GB" i="1" dirty="0" smtClean="0"/>
              <a:t>Observed effectiveness</a:t>
            </a:r>
            <a:r>
              <a:rPr lang="en-GB" dirty="0" smtClean="0"/>
              <a:t>. We get observed effectiveness through an observational empirical study in which subjects apply the testing techniques to three programs. We measure the percentage of subjects that generate a test case that exercises a fault. We do this for each fault existing in each program.</a:t>
            </a:r>
            <a:endParaRPr lang="es-ES_tradnl" dirty="0" smtClean="0"/>
          </a:p>
          <a:p>
            <a:pPr lvl="0"/>
            <a:r>
              <a:rPr lang="en-GB" i="1" dirty="0" smtClean="0"/>
              <a:t>Tester contribution</a:t>
            </a:r>
            <a:r>
              <a:rPr lang="en-GB" dirty="0" smtClean="0"/>
              <a:t>. We identify the size (large or small) and the sign (positive or negative) of tester contribution comparing theoretical effectiveness against observed effectiveness. To fully understand tester contribution, however, we need to know more than just its size and sign; we also have to investigate its nature. We use qualitative empirical research methods to gain insight into the nature of tester contribution. We use focus groups, questionnaires and interviews to gather data. Through qualitative research we are able to understand how testers apply a technique and thus identify differences to the technique’s prescribed strategy.</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4</a:t>
            </a:fld>
            <a:endParaRPr lang="es-ES"/>
          </a:p>
        </p:txBody>
      </p:sp>
    </p:spTree>
    <p:extLst>
      <p:ext uri="{BB962C8B-B14F-4D97-AF65-F5344CB8AC3E}">
        <p14:creationId xmlns:p14="http://schemas.microsoft.com/office/powerpoint/2010/main" val="122831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For understanding the faults and the</a:t>
            </a:r>
            <a:r>
              <a:rPr lang="en-US" baseline="0" dirty="0" smtClean="0"/>
              <a:t> </a:t>
            </a:r>
            <a:r>
              <a:rPr lang="en-US" baseline="0" dirty="0" err="1" smtClean="0"/>
              <a:t>tecniquess</a:t>
            </a:r>
            <a:r>
              <a:rPr lang="en-US" baseline="0" dirty="0" smtClean="0"/>
              <a:t>’ sensitivity to them, it is necessary to remember the strategy for generating test cases of the techniques we are </a:t>
            </a:r>
            <a:r>
              <a:rPr lang="en-US" baseline="0" dirty="0" err="1" smtClean="0"/>
              <a:t>studyg</a:t>
            </a:r>
            <a:r>
              <a:rPr lang="en-US" baseline="0" dirty="0" smtClean="0"/>
              <a:t>. So now I’m going to provide a very brief reminder of the, Enough to understand the way we have analyzed theoretical effectiveness.</a:t>
            </a:r>
            <a:endParaRPr lang="en-U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7</a:t>
            </a:fld>
            <a:endParaRPr lang="es-ES"/>
          </a:p>
        </p:txBody>
      </p:sp>
    </p:spTree>
    <p:extLst>
      <p:ext uri="{BB962C8B-B14F-4D97-AF65-F5344CB8AC3E}">
        <p14:creationId xmlns:p14="http://schemas.microsoft.com/office/powerpoint/2010/main" val="40169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n-GB" dirty="0" smtClean="0"/>
              <a:t>Two-step procedure</a:t>
            </a:r>
          </a:p>
          <a:p>
            <a:pPr marL="925830" lvl="1" indent="-514350">
              <a:buFont typeface="+mj-lt"/>
              <a:buAutoNum type="arabicPeriod"/>
            </a:pPr>
            <a:r>
              <a:rPr lang="en-GB" dirty="0" smtClean="0"/>
              <a:t>identify the equivalence classes</a:t>
            </a:r>
          </a:p>
          <a:p>
            <a:pPr marL="925830" lvl="1" indent="-514350">
              <a:buFont typeface="+mj-lt"/>
              <a:buAutoNum type="arabicPeriod"/>
            </a:pPr>
            <a:endParaRPr lang="en-GB" dirty="0" smtClean="0"/>
          </a:p>
          <a:p>
            <a:pPr marL="925830" lvl="1" indent="-514350">
              <a:buFont typeface="+mj-lt"/>
              <a:buAutoNum type="arabicPeriod"/>
            </a:pPr>
            <a:r>
              <a:rPr lang="en-GB" dirty="0" smtClean="0"/>
              <a:t>define the test cases</a:t>
            </a:r>
            <a:endParaRPr lang="es-ES_tradnl" dirty="0" smtClean="0"/>
          </a:p>
          <a:p>
            <a:r>
              <a:rPr lang="en-GB" dirty="0" smtClean="0"/>
              <a:t>Equivalence classes are identified by taking each input condition (usually a sentence or statement in the specification) and partitioning it into two or more groups. There are two types of equivalence classes: valid classes represent valid inputs to the program, and invalid classes represent erroneous input values. Both valid and invalid equivalence classes are identified according to a set of predefined heuristics based on whether the input condition specifies a range of values, a number of values, a set of input values or a “must be” situation. If there is any reason to believe that the program does not handle elements in an equivalence class identically, the equivalence class should be split into smaller equivalence classes.</a:t>
            </a:r>
            <a:endParaRPr lang="es-ES_tradnl" dirty="0" smtClean="0"/>
          </a:p>
          <a:p>
            <a:r>
              <a:rPr lang="en-GB" dirty="0" smtClean="0"/>
              <a:t>The second step is to use equivalence classes to identify test cases. Test cases that cover as many of the uncovered valid equivalence classes as possible are written until all valid equivalence classes have been covered by test cases. New test cases that cover one, and only one, of the uncovered invalid equivalence classes are written until all invalid equivalence classes have been covered by test cases. </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8</a:t>
            </a:fld>
            <a:endParaRPr lang="es-ES"/>
          </a:p>
        </p:txBody>
      </p:sp>
    </p:spTree>
    <p:extLst>
      <p:ext uri="{BB962C8B-B14F-4D97-AF65-F5344CB8AC3E}">
        <p14:creationId xmlns:p14="http://schemas.microsoft.com/office/powerpoint/2010/main" val="23787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err="1" smtClean="0"/>
              <a:t>Path</a:t>
            </a:r>
            <a:r>
              <a:rPr lang="es-ES" dirty="0" smtClean="0"/>
              <a:t>: </a:t>
            </a:r>
            <a:r>
              <a:rPr lang="en-US" dirty="0" smtClean="0"/>
              <a:t>Sequence of instructions or statements that starts at the routine’s entry point and ends at its exit. A path may pass through several junctions, processes, or decisions, one or more times.</a:t>
            </a:r>
            <a:endParaRPr lang="es-ES_tradnl" dirty="0" smtClean="0"/>
          </a:p>
          <a:p>
            <a:endParaRPr lang="es-E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9</a:t>
            </a:fld>
            <a:endParaRPr lang="es-ES"/>
          </a:p>
        </p:txBody>
      </p:sp>
    </p:spTree>
    <p:extLst>
      <p:ext uri="{BB962C8B-B14F-4D97-AF65-F5344CB8AC3E}">
        <p14:creationId xmlns:p14="http://schemas.microsoft.com/office/powerpoint/2010/main" val="263867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XOR </a:t>
            </a:r>
            <a:r>
              <a:rPr lang="en-US" dirty="0" err="1" smtClean="0"/>
              <a:t>uno</a:t>
            </a:r>
            <a:r>
              <a:rPr lang="en-US" dirty="0" smtClean="0"/>
              <a:t> u </a:t>
            </a:r>
            <a:r>
              <a:rPr lang="en-US" dirty="0" err="1" smtClean="0"/>
              <a:t>otro</a:t>
            </a:r>
            <a:r>
              <a:rPr lang="en-US" dirty="0" smtClean="0"/>
              <a:t> </a:t>
            </a:r>
            <a:r>
              <a:rPr lang="en-US" dirty="0" err="1" smtClean="0"/>
              <a:t>falso</a:t>
            </a:r>
            <a:r>
              <a:rPr lang="en-US" dirty="0" smtClean="0"/>
              <a:t>, el XOR </a:t>
            </a:r>
            <a:r>
              <a:rPr lang="en-US" dirty="0" err="1" smtClean="0"/>
              <a:t>falso</a:t>
            </a:r>
            <a:endParaRPr lang="en-US" dirty="0" smtClean="0"/>
          </a:p>
          <a:p>
            <a:endParaRPr lang="en-US" dirty="0" smtClean="0"/>
          </a:p>
          <a:p>
            <a:r>
              <a:rPr lang="en-US" dirty="0" smtClean="0"/>
              <a:t>Silos dos </a:t>
            </a:r>
            <a:r>
              <a:rPr lang="en-US" dirty="0" err="1" smtClean="0"/>
              <a:t>falsos</a:t>
            </a:r>
            <a:r>
              <a:rPr lang="en-US" dirty="0" smtClean="0"/>
              <a:t> el XOR </a:t>
            </a:r>
            <a:r>
              <a:rPr lang="en-US" dirty="0" err="1" smtClean="0"/>
              <a:t>verdadero</a:t>
            </a:r>
            <a:endParaRPr lang="en-U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16</a:t>
            </a:fld>
            <a:endParaRPr lang="es-ES"/>
          </a:p>
        </p:txBody>
      </p:sp>
    </p:spTree>
    <p:extLst>
      <p:ext uri="{BB962C8B-B14F-4D97-AF65-F5344CB8AC3E}">
        <p14:creationId xmlns:p14="http://schemas.microsoft.com/office/powerpoint/2010/main" val="411112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Llamativo</a:t>
            </a:r>
            <a:r>
              <a:rPr lang="en-US" dirty="0" smtClean="0"/>
              <a:t> = </a:t>
            </a:r>
            <a:r>
              <a:rPr lang="en-US" dirty="0" err="1" smtClean="0"/>
              <a:t>Stricking</a:t>
            </a:r>
            <a:endParaRPr lang="en-U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24</a:t>
            </a:fld>
            <a:endParaRPr lang="es-ES"/>
          </a:p>
        </p:txBody>
      </p:sp>
    </p:spTree>
    <p:extLst>
      <p:ext uri="{BB962C8B-B14F-4D97-AF65-F5344CB8AC3E}">
        <p14:creationId xmlns:p14="http://schemas.microsoft.com/office/powerpoint/2010/main" val="426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Dynamics</a:t>
            </a:r>
          </a:p>
          <a:p>
            <a:pPr lvl="1"/>
            <a:r>
              <a:rPr lang="en-GB" dirty="0" smtClean="0"/>
              <a:t>Return the results of applying the techniques in the quantitative study to the subjects together with the list of faults that the programs contain</a:t>
            </a:r>
          </a:p>
          <a:p>
            <a:pPr lvl="1"/>
            <a:r>
              <a:rPr lang="en-GB" dirty="0" smtClean="0"/>
              <a:t>They are asked to individually analyse, for each fault, whether or not they have generated a test case capable of exercising that fault and why </a:t>
            </a:r>
          </a:p>
          <a:p>
            <a:r>
              <a:rPr lang="en-GB" dirty="0" smtClean="0"/>
              <a:t>Discussion in a focus group brainstorming about</a:t>
            </a:r>
          </a:p>
          <a:p>
            <a:pPr lvl="2"/>
            <a:r>
              <a:rPr lang="en-GB" dirty="0" smtClean="0"/>
              <a:t>how subjects generate test cases for faults that a technique should not be able to exercise</a:t>
            </a:r>
          </a:p>
          <a:p>
            <a:pPr lvl="2"/>
            <a:r>
              <a:rPr lang="en-GB" dirty="0" smtClean="0"/>
              <a:t>why they fail to generate test cases for faults that a technique should be able to exercise </a:t>
            </a:r>
            <a:endParaRPr lang="es-ES" dirty="0" smtClean="0"/>
          </a:p>
          <a:p>
            <a:endParaRPr lang="en-US" dirty="0"/>
          </a:p>
        </p:txBody>
      </p:sp>
      <p:sp>
        <p:nvSpPr>
          <p:cNvPr id="4" name="Marcador de número de diapositiva 3"/>
          <p:cNvSpPr>
            <a:spLocks noGrp="1"/>
          </p:cNvSpPr>
          <p:nvPr>
            <p:ph type="sldNum" sz="quarter" idx="10"/>
          </p:nvPr>
        </p:nvSpPr>
        <p:spPr/>
        <p:txBody>
          <a:bodyPr/>
          <a:lstStyle/>
          <a:p>
            <a:fld id="{CC4248B6-2778-1041-B54D-6CD7F3EC1555}" type="slidenum">
              <a:rPr lang="es-ES" smtClean="0"/>
              <a:t>29</a:t>
            </a:fld>
            <a:endParaRPr lang="es-ES"/>
          </a:p>
        </p:txBody>
      </p:sp>
    </p:spTree>
    <p:extLst>
      <p:ext uri="{BB962C8B-B14F-4D97-AF65-F5344CB8AC3E}">
        <p14:creationId xmlns:p14="http://schemas.microsoft.com/office/powerpoint/2010/main" val="1178843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dondear rectángulo de esquina diagonal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ítulo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_tradnl" smtClean="0"/>
              <a:t>Clic para editar título</a:t>
            </a:r>
            <a:endParaRPr kumimoji="0" lang="en-US"/>
          </a:p>
        </p:txBody>
      </p:sp>
      <p:sp>
        <p:nvSpPr>
          <p:cNvPr id="9" name="Subtítulo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_tradnl" smtClean="0"/>
              <a:t>Haga clic para modificar el estilo de subtítulo del patrón</a:t>
            </a:r>
            <a:endParaRPr kumimoji="0" lang="en-US"/>
          </a:p>
        </p:txBody>
      </p:sp>
      <p:sp>
        <p:nvSpPr>
          <p:cNvPr id="10" name="Marcador de fecha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07/10/11</a:t>
            </a:fld>
            <a:endParaRPr lang="en-US"/>
          </a:p>
        </p:txBody>
      </p:sp>
      <p:sp>
        <p:nvSpPr>
          <p:cNvPr id="11" name="Marcador de número de diapositiva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‹Nr.›</a:t>
            </a:fld>
            <a:endParaRPr kumimoji="0" lang="en-US" dirty="0">
              <a:solidFill>
                <a:schemeClr val="tx2">
                  <a:shade val="90000"/>
                </a:schemeClr>
              </a:solidFill>
            </a:endParaRPr>
          </a:p>
        </p:txBody>
      </p:sp>
      <p:sp>
        <p:nvSpPr>
          <p:cNvPr id="12" name="Marcador de pie de página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extLst/>
          </a:lstStyle>
          <a:p>
            <a:fld id="{48D92626-37D2-4832-BF7A-BC283494A20D}" type="datetimeFigureOut">
              <a:rPr lang="en-US" smtClean="0"/>
              <a:t>07/10/11</a:t>
            </a:fld>
            <a:endParaRPr lang="en-US"/>
          </a:p>
        </p:txBody>
      </p:sp>
      <p:sp>
        <p:nvSpPr>
          <p:cNvPr id="5" name="Marcador de pie de página 4"/>
          <p:cNvSpPr>
            <a:spLocks noGrp="1"/>
          </p:cNvSpPr>
          <p:nvPr>
            <p:ph type="ftr" sz="quarter" idx="11"/>
          </p:nvPr>
        </p:nvSpPr>
        <p:spPr/>
        <p:txBody>
          <a:bodyPr/>
          <a:lstStyle>
            <a:extLst/>
          </a:lstStyle>
          <a:p>
            <a:endParaRPr kumimoji="0" lang="en-US"/>
          </a:p>
        </p:txBody>
      </p:sp>
      <p:sp>
        <p:nvSpPr>
          <p:cNvPr id="6" name="Marcador de número de diapositiva 5"/>
          <p:cNvSpPr>
            <a:spLocks noGrp="1"/>
          </p:cNvSpPr>
          <p:nvPr>
            <p:ph type="sldNum" sz="quarter" idx="12"/>
          </p:nvPr>
        </p:nvSpPr>
        <p:spPr/>
        <p:txBody>
          <a:bodyPr/>
          <a:lstStyle>
            <a:extLst/>
          </a:lstStyle>
          <a:p>
            <a:fld id="{8C592886-E571-45D5-8B56-343DC94F8FA6}" type="slidenum">
              <a:rPr kumimoji="0" lang="en-US" smtClean="0"/>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lvl1pPr algn="l">
              <a:defRPr/>
            </a:lvl1pPr>
            <a:extLs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a:xfrm>
            <a:off x="457200" y="274638"/>
            <a:ext cx="6019800" cy="5851525"/>
          </a:xfrm>
        </p:spPr>
        <p:txBody>
          <a:bodyPr vert="eaVert"/>
          <a:lstStyle>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extLst/>
          </a:lstStyle>
          <a:p>
            <a:fld id="{48D92626-37D2-4832-BF7A-BC283494A20D}" type="datetimeFigureOut">
              <a:rPr lang="en-US" smtClean="0"/>
              <a:t>07/10/11</a:t>
            </a:fld>
            <a:endParaRPr lang="en-US"/>
          </a:p>
        </p:txBody>
      </p:sp>
      <p:sp>
        <p:nvSpPr>
          <p:cNvPr id="5" name="Marcador de pie de página 4"/>
          <p:cNvSpPr>
            <a:spLocks noGrp="1"/>
          </p:cNvSpPr>
          <p:nvPr>
            <p:ph type="ftr" sz="quarter" idx="11"/>
          </p:nvPr>
        </p:nvSpPr>
        <p:spPr/>
        <p:txBody>
          <a:bodyPr/>
          <a:lstStyle>
            <a:extLst/>
          </a:lstStyle>
          <a:p>
            <a:endParaRPr kumimoji="0" lang="en-US"/>
          </a:p>
        </p:txBody>
      </p:sp>
      <p:sp>
        <p:nvSpPr>
          <p:cNvPr id="6" name="Marcador de número de diapositiva 5"/>
          <p:cNvSpPr>
            <a:spLocks noGrp="1"/>
          </p:cNvSpPr>
          <p:nvPr>
            <p:ph type="sldNum" sz="quarter" idx="12"/>
          </p:nvPr>
        </p:nvSpPr>
        <p:spPr/>
        <p:txBody>
          <a:bodyPr/>
          <a:lstStyle>
            <a:extLst/>
          </a:lstStyle>
          <a:p>
            <a:fld id="{8C592886-E571-45D5-8B56-343DC94F8FA6}" type="slidenum">
              <a:rPr kumimoji="0" lang="en-US" smtClean="0"/>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p:txBody>
          <a:bodyPr/>
          <a:lstStyle>
            <a:extLst/>
          </a:lstStyle>
          <a:p>
            <a:r>
              <a:rPr kumimoji="0" lang="es-ES_tradnl" smtClean="0"/>
              <a:t>Clic para editar título</a:t>
            </a:r>
            <a:endParaRPr kumimoji="0" lang="en-US"/>
          </a:p>
        </p:txBody>
      </p:sp>
      <p:sp>
        <p:nvSpPr>
          <p:cNvPr id="3" name="Marcador de contenido 2"/>
          <p:cNvSpPr>
            <a:spLocks noGrp="1"/>
          </p:cNvSpPr>
          <p:nvPr>
            <p:ph idx="1"/>
          </p:nvPr>
        </p:nvSpPr>
        <p:spPr/>
        <p:txBody>
          <a:bodyPr/>
          <a:lstStyle>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extLst/>
          </a:lstStyle>
          <a:p>
            <a:fld id="{48D92626-37D2-4832-BF7A-BC283494A20D}" type="datetimeFigureOut">
              <a:rPr lang="en-US" smtClean="0"/>
              <a:t>07/10/11</a:t>
            </a:fld>
            <a:endParaRPr lang="en-US"/>
          </a:p>
        </p:txBody>
      </p:sp>
      <p:sp>
        <p:nvSpPr>
          <p:cNvPr id="5" name="Marcador de pie de página 4"/>
          <p:cNvSpPr>
            <a:spLocks noGrp="1"/>
          </p:cNvSpPr>
          <p:nvPr>
            <p:ph type="ftr" sz="quarter" idx="11"/>
          </p:nvPr>
        </p:nvSpPr>
        <p:spPr/>
        <p:txBody>
          <a:bodyPr/>
          <a:lstStyle>
            <a:extLst/>
          </a:lstStyle>
          <a:p>
            <a:endParaRPr kumimoji="0" lang="en-US"/>
          </a:p>
        </p:txBody>
      </p:sp>
      <p:sp>
        <p:nvSpPr>
          <p:cNvPr id="6" name="Marcador de número de diapositiva 5"/>
          <p:cNvSpPr>
            <a:spLocks noGrp="1"/>
          </p:cNvSpPr>
          <p:nvPr>
            <p:ph type="sldNum" sz="quarter" idx="12"/>
          </p:nvPr>
        </p:nvSpPr>
        <p:spPr/>
        <p:txBody>
          <a:bodyPr/>
          <a:lstStyle>
            <a:extLst/>
          </a:lstStyle>
          <a:p>
            <a:fld id="{8C592886-E571-45D5-8B56-343DC94F8FA6}" type="slidenum">
              <a:rPr kumimoji="0" lang="en-US" smtClean="0"/>
              <a:t>‹Nr.›</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Rectángulo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_tradnl" smtClean="0"/>
              <a:t>Clic para editar título</a:t>
            </a:r>
            <a:endParaRPr kumimoji="0" lang="en-US"/>
          </a:p>
        </p:txBody>
      </p:sp>
      <p:sp>
        <p:nvSpPr>
          <p:cNvPr id="3" name="Marcador de texto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_tradnl" smtClean="0"/>
              <a:t>Haga clic para modificar el estilo de texto del patrón</a:t>
            </a:r>
          </a:p>
        </p:txBody>
      </p:sp>
      <p:sp>
        <p:nvSpPr>
          <p:cNvPr id="8" name="Marcador de fecha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07/10/11</a:t>
            </a:fld>
            <a:endParaRPr lang="en-US"/>
          </a:p>
        </p:txBody>
      </p:sp>
      <p:sp>
        <p:nvSpPr>
          <p:cNvPr id="9" name="Marcador de número de diapositiva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‹Nr.›</a:t>
            </a:fld>
            <a:endParaRPr kumimoji="0" lang="en-US">
              <a:solidFill>
                <a:schemeClr val="tx2">
                  <a:shade val="90000"/>
                </a:schemeClr>
              </a:solidFill>
            </a:endParaRPr>
          </a:p>
        </p:txBody>
      </p:sp>
      <p:sp>
        <p:nvSpPr>
          <p:cNvPr id="10" name="Marcador de pie de página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es-ES_tradnl" smtClean="0"/>
              <a:t>Clic para editar título</a:t>
            </a:r>
            <a:endParaRPr kumimoji="0" lang="en-US"/>
          </a:p>
        </p:txBody>
      </p:sp>
      <p:sp>
        <p:nvSpPr>
          <p:cNvPr id="3" name="Marcador de contenido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contenido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5" name="Marcador de fecha 4"/>
          <p:cNvSpPr>
            <a:spLocks noGrp="1"/>
          </p:cNvSpPr>
          <p:nvPr>
            <p:ph type="dt" sz="half" idx="10"/>
          </p:nvPr>
        </p:nvSpPr>
        <p:spPr/>
        <p:txBody>
          <a:bodyPr/>
          <a:lstStyle>
            <a:extLst/>
          </a:lstStyle>
          <a:p>
            <a:fld id="{48D92626-37D2-4832-BF7A-BC283494A20D}" type="datetimeFigureOut">
              <a:rPr lang="en-US" smtClean="0"/>
              <a:t>07/10/11</a:t>
            </a:fld>
            <a:endParaRPr lang="en-US"/>
          </a:p>
        </p:txBody>
      </p:sp>
      <p:sp>
        <p:nvSpPr>
          <p:cNvPr id="6" name="Marcador de pie de página 5"/>
          <p:cNvSpPr>
            <a:spLocks noGrp="1"/>
          </p:cNvSpPr>
          <p:nvPr>
            <p:ph type="ftr" sz="quarter" idx="11"/>
          </p:nvPr>
        </p:nvSpPr>
        <p:spPr/>
        <p:txBody>
          <a:bodyPr/>
          <a:lstStyle>
            <a:extLst/>
          </a:lstStyle>
          <a:p>
            <a:endParaRPr kumimoji="0" lang="en-US"/>
          </a:p>
        </p:txBody>
      </p:sp>
      <p:sp>
        <p:nvSpPr>
          <p:cNvPr id="7" name="Marcador de número de diapositiva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‹Nr.›</a:t>
            </a:fld>
            <a:endParaRPr kumimoji="0" lang="en-US"/>
          </a:p>
        </p:txBody>
      </p:sp>
      <p:sp>
        <p:nvSpPr>
          <p:cNvPr id="10" name="Rectángulo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ángulo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ítulo 1"/>
          <p:cNvSpPr>
            <a:spLocks noGrp="1"/>
          </p:cNvSpPr>
          <p:nvPr>
            <p:ph type="title"/>
          </p:nvPr>
        </p:nvSpPr>
        <p:spPr>
          <a:xfrm>
            <a:off x="457200" y="251948"/>
            <a:ext cx="8229600" cy="1143000"/>
          </a:xfrm>
        </p:spPr>
        <p:txBody>
          <a:bodyPr anchor="b"/>
          <a:lstStyle>
            <a:lvl1pPr>
              <a:defRPr/>
            </a:lvl1pPr>
            <a:extLst/>
          </a:lstStyle>
          <a:p>
            <a:r>
              <a:rPr kumimoji="0" lang="es-ES_tradnl" smtClean="0"/>
              <a:t>Clic para editar título</a:t>
            </a:r>
            <a:endParaRPr kumimoji="0" lang="en-US"/>
          </a:p>
        </p:txBody>
      </p:sp>
      <p:sp>
        <p:nvSpPr>
          <p:cNvPr id="3" name="Marcador de texto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_tradnl" smtClean="0"/>
              <a:t>Haga clic para modificar el estilo de texto del patrón</a:t>
            </a:r>
          </a:p>
        </p:txBody>
      </p:sp>
      <p:sp>
        <p:nvSpPr>
          <p:cNvPr id="4" name="Marcador de texto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_tradnl" smtClean="0"/>
              <a:t>Haga clic para modificar el estilo de texto del patrón</a:t>
            </a:r>
          </a:p>
        </p:txBody>
      </p:sp>
      <p:sp>
        <p:nvSpPr>
          <p:cNvPr id="5" name="Marcador de contenido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6" name="Marcador de contenido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7" name="Marcador de fecha 6"/>
          <p:cNvSpPr>
            <a:spLocks noGrp="1"/>
          </p:cNvSpPr>
          <p:nvPr>
            <p:ph type="dt" sz="half" idx="10"/>
          </p:nvPr>
        </p:nvSpPr>
        <p:spPr/>
        <p:txBody>
          <a:bodyPr/>
          <a:lstStyle>
            <a:extLst/>
          </a:lstStyle>
          <a:p>
            <a:fld id="{48D92626-37D2-4832-BF7A-BC283494A20D}" type="datetimeFigureOut">
              <a:rPr lang="en-US" smtClean="0"/>
              <a:t>07/10/11</a:t>
            </a:fld>
            <a:endParaRPr lang="en-US"/>
          </a:p>
        </p:txBody>
      </p:sp>
      <p:sp>
        <p:nvSpPr>
          <p:cNvPr id="8" name="Marcador de pie de página 7"/>
          <p:cNvSpPr>
            <a:spLocks noGrp="1"/>
          </p:cNvSpPr>
          <p:nvPr>
            <p:ph type="ftr" sz="quarter" idx="11"/>
          </p:nvPr>
        </p:nvSpPr>
        <p:spPr/>
        <p:txBody>
          <a:bodyPr/>
          <a:lstStyle>
            <a:extLst/>
          </a:lstStyle>
          <a:p>
            <a:endParaRPr kumimoji="0" lang="en-US"/>
          </a:p>
        </p:txBody>
      </p:sp>
      <p:sp>
        <p:nvSpPr>
          <p:cNvPr id="9" name="Marcador de número de diapositiva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‹Nr.›</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3218"/>
            <a:ext cx="8229600" cy="1143000"/>
          </a:xfrm>
        </p:spPr>
        <p:txBody>
          <a:bodyPr/>
          <a:lstStyle>
            <a:extLst/>
          </a:lstStyle>
          <a:p>
            <a:r>
              <a:rPr kumimoji="0" lang="es-ES_tradnl" smtClean="0"/>
              <a:t>Clic para editar título</a:t>
            </a:r>
            <a:endParaRPr kumimoji="0" lang="en-US"/>
          </a:p>
        </p:txBody>
      </p:sp>
      <p:sp>
        <p:nvSpPr>
          <p:cNvPr id="3" name="Marcador de fecha 2"/>
          <p:cNvSpPr>
            <a:spLocks noGrp="1"/>
          </p:cNvSpPr>
          <p:nvPr>
            <p:ph type="dt" sz="half" idx="10"/>
          </p:nvPr>
        </p:nvSpPr>
        <p:spPr/>
        <p:txBody>
          <a:bodyPr/>
          <a:lstStyle>
            <a:extLst/>
          </a:lstStyle>
          <a:p>
            <a:fld id="{48D92626-37D2-4832-BF7A-BC283494A20D}" type="datetimeFigureOut">
              <a:rPr lang="en-US" smtClean="0"/>
              <a:t>07/10/11</a:t>
            </a:fld>
            <a:endParaRPr lang="en-US"/>
          </a:p>
        </p:txBody>
      </p:sp>
      <p:sp>
        <p:nvSpPr>
          <p:cNvPr id="4" name="Marcador de pie de página 3"/>
          <p:cNvSpPr>
            <a:spLocks noGrp="1"/>
          </p:cNvSpPr>
          <p:nvPr>
            <p:ph type="ftr" sz="quarter" idx="11"/>
          </p:nvPr>
        </p:nvSpPr>
        <p:spPr/>
        <p:txBody>
          <a:bodyPr/>
          <a:lstStyle>
            <a:extLst/>
          </a:lstStyle>
          <a:p>
            <a:endParaRPr kumimoji="0" lang="en-US"/>
          </a:p>
        </p:txBody>
      </p:sp>
      <p:sp>
        <p:nvSpPr>
          <p:cNvPr id="5" name="Marcador de número de diapositiva 4"/>
          <p:cNvSpPr>
            <a:spLocks noGrp="1"/>
          </p:cNvSpPr>
          <p:nvPr>
            <p:ph type="sldNum" sz="quarter" idx="12"/>
          </p:nvPr>
        </p:nvSpPr>
        <p:spPr/>
        <p:txBody>
          <a:bodyPr/>
          <a:lstStyle>
            <a:extLst/>
          </a:lstStyle>
          <a:p>
            <a:fld id="{8C592886-E571-45D5-8B56-343DC94F8FA6}" type="slidenum">
              <a:rPr kumimoji="0" lang="en-US" smtClean="0"/>
              <a:t>‹Nr.›</a:t>
            </a:fld>
            <a:endParaRPr kumimoji="0" lang="en-US"/>
          </a:p>
        </p:txBody>
      </p:sp>
      <p:sp>
        <p:nvSpPr>
          <p:cNvPr id="7" name="Rectángulo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extLst/>
          </a:lstStyle>
          <a:p>
            <a:fld id="{48D92626-37D2-4832-BF7A-BC283494A20D}" type="datetimeFigureOut">
              <a:rPr lang="en-US" smtClean="0"/>
              <a:t>07/10/11</a:t>
            </a:fld>
            <a:endParaRPr lang="en-US"/>
          </a:p>
        </p:txBody>
      </p:sp>
      <p:sp>
        <p:nvSpPr>
          <p:cNvPr id="3" name="Marcador de pie de página 2"/>
          <p:cNvSpPr>
            <a:spLocks noGrp="1"/>
          </p:cNvSpPr>
          <p:nvPr>
            <p:ph type="ftr" sz="quarter" idx="11"/>
          </p:nvPr>
        </p:nvSpPr>
        <p:spPr/>
        <p:txBody>
          <a:bodyPr/>
          <a:lstStyle>
            <a:extLst/>
          </a:lstStyle>
          <a:p>
            <a:endParaRPr kumimoji="0" lang="en-US"/>
          </a:p>
        </p:txBody>
      </p:sp>
      <p:sp>
        <p:nvSpPr>
          <p:cNvPr id="4" name="Marcador de número de diapositiva 3"/>
          <p:cNvSpPr>
            <a:spLocks noGrp="1"/>
          </p:cNvSpPr>
          <p:nvPr>
            <p:ph type="sldNum" sz="quarter" idx="12"/>
          </p:nvPr>
        </p:nvSpPr>
        <p:spPr/>
        <p:txBody>
          <a:bodyPr/>
          <a:lstStyle>
            <a:extLst/>
          </a:lstStyle>
          <a:p>
            <a:fld id="{8C592886-E571-45D5-8B56-343DC94F8FA6}" type="slidenum">
              <a:rPr kumimoji="0" lang="en-US" smtClean="0"/>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Rectángulo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4963136" y="304800"/>
            <a:ext cx="3931920" cy="762000"/>
          </a:xfrm>
        </p:spPr>
        <p:txBody>
          <a:bodyPr anchor="b"/>
          <a:lstStyle>
            <a:lvl1pPr marL="0" algn="r">
              <a:buNone/>
              <a:defRPr sz="2000" b="1"/>
            </a:lvl1pPr>
            <a:extLst/>
          </a:lstStyle>
          <a:p>
            <a:r>
              <a:rPr kumimoji="0" lang="es-ES_tradnl" smtClean="0"/>
              <a:t>Clic para editar título</a:t>
            </a:r>
            <a:endParaRPr kumimoji="0" lang="en-US"/>
          </a:p>
        </p:txBody>
      </p:sp>
      <p:sp>
        <p:nvSpPr>
          <p:cNvPr id="3" name="Marcador de texto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_tradnl" smtClean="0"/>
              <a:t>Haga clic para modificar el estilo de texto del patrón</a:t>
            </a:r>
          </a:p>
        </p:txBody>
      </p:sp>
      <p:sp>
        <p:nvSpPr>
          <p:cNvPr id="4" name="Marcador de contenido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9" name="Marcador de fecha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07/10/11</a:t>
            </a:fld>
            <a:endParaRPr lang="en-US"/>
          </a:p>
        </p:txBody>
      </p:sp>
      <p:sp>
        <p:nvSpPr>
          <p:cNvPr id="10" name="Marcador de número de diapositiva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‹Nr.›</a:t>
            </a:fld>
            <a:endParaRPr kumimoji="0" lang="en-US">
              <a:solidFill>
                <a:schemeClr val="tx2">
                  <a:shade val="90000"/>
                </a:schemeClr>
              </a:solidFill>
            </a:endParaRPr>
          </a:p>
        </p:txBody>
      </p:sp>
      <p:sp>
        <p:nvSpPr>
          <p:cNvPr id="11" name="Marcador de pie de página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040443" y="4724400"/>
            <a:ext cx="5486400" cy="664536"/>
          </a:xfrm>
        </p:spPr>
        <p:txBody>
          <a:bodyPr anchor="b"/>
          <a:lstStyle>
            <a:lvl1pPr marL="0" algn="r">
              <a:buNone/>
              <a:defRPr sz="2000" b="1"/>
            </a:lvl1pPr>
            <a:extLst/>
          </a:lstStyle>
          <a:p>
            <a:r>
              <a:rPr kumimoji="0" lang="es-ES_tradnl" smtClean="0"/>
              <a:t>Clic para editar título</a:t>
            </a:r>
            <a:endParaRPr kumimoji="0" lang="en-US"/>
          </a:p>
        </p:txBody>
      </p:sp>
      <p:sp>
        <p:nvSpPr>
          <p:cNvPr id="4" name="Marcador de texto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_tradnl" smtClean="0"/>
              <a:t>Haga clic para modificar el estilo de texto del patrón</a:t>
            </a:r>
          </a:p>
        </p:txBody>
      </p:sp>
      <p:sp>
        <p:nvSpPr>
          <p:cNvPr id="13" name="Marcador de posición de imagen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_tradnl" smtClean="0">
                <a:solidFill>
                  <a:schemeClr val="lt1"/>
                </a:solidFill>
                <a:latin typeface="+mn-lt"/>
                <a:ea typeface="+mn-ea"/>
                <a:cs typeface="+mn-cs"/>
              </a:rPr>
              <a:t>Arrastre la imagen al marcador de posición o haga clic en el icono para agregar</a:t>
            </a:r>
            <a:endParaRPr kumimoji="0" lang="en-US" dirty="0">
              <a:solidFill>
                <a:schemeClr val="lt1"/>
              </a:solidFill>
              <a:latin typeface="+mn-lt"/>
              <a:ea typeface="+mn-ea"/>
              <a:cs typeface="+mn-cs"/>
            </a:endParaRPr>
          </a:p>
        </p:txBody>
      </p:sp>
      <p:sp>
        <p:nvSpPr>
          <p:cNvPr id="8" name="Marcador de fecha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07/10/11</a:t>
            </a:fld>
            <a:endParaRPr lang="en-US"/>
          </a:p>
        </p:txBody>
      </p:sp>
      <p:sp>
        <p:nvSpPr>
          <p:cNvPr id="9" name="Marcador de número de diapositiva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‹Nr.›</a:t>
            </a:fld>
            <a:endParaRPr kumimoji="0" lang="en-US">
              <a:solidFill>
                <a:schemeClr val="tx2">
                  <a:shade val="90000"/>
                </a:schemeClr>
              </a:solidFill>
            </a:endParaRPr>
          </a:p>
        </p:txBody>
      </p:sp>
      <p:sp>
        <p:nvSpPr>
          <p:cNvPr id="10" name="Marcador de pie de página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dondear rectángulo de esquina diagonal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Marcador de pie de página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Marcador de fecha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07/10/11</a:t>
            </a:fld>
            <a:endParaRPr lang="en-US" sz="1300" dirty="0">
              <a:solidFill>
                <a:schemeClr val="bg2">
                  <a:tint val="60000"/>
                  <a:satMod val="155000"/>
                </a:schemeClr>
              </a:solidFill>
            </a:endParaRPr>
          </a:p>
        </p:txBody>
      </p:sp>
      <p:sp>
        <p:nvSpPr>
          <p:cNvPr id="23" name="Marcador de número de diapositiva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‹Nr.›</a:t>
            </a:fld>
            <a:endParaRPr kumimoji="0" lang="en-US" sz="1600" b="1" dirty="0">
              <a:solidFill>
                <a:schemeClr val="tx2">
                  <a:shade val="90000"/>
                </a:schemeClr>
              </a:solidFill>
              <a:effectLst/>
            </a:endParaRPr>
          </a:p>
        </p:txBody>
      </p:sp>
      <p:sp>
        <p:nvSpPr>
          <p:cNvPr id="22" name="Marcador de título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_tradnl" smtClean="0"/>
              <a:t>Clic para editar título</a:t>
            </a:r>
            <a:endParaRPr kumimoji="0" lang="en-US"/>
          </a:p>
        </p:txBody>
      </p:sp>
      <p:sp>
        <p:nvSpPr>
          <p:cNvPr id="13" name="Marcador de texto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0.xml"/><Relationship Id="rId5" Type="http://schemas.openxmlformats.org/officeDocument/2006/relationships/image" Target="../media/image2.png"/><Relationship Id="rId1" Type="http://schemas.microsoft.com/office/2007/relationships/media" Target="../media/media1.wav"/><Relationship Id="rId2" Type="http://schemas.openxmlformats.org/officeDocument/2006/relationships/audio" Target="../media/media1.wav"/></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1.xml"/><Relationship Id="rId5" Type="http://schemas.openxmlformats.org/officeDocument/2006/relationships/image" Target="../media/image2.png"/><Relationship Id="rId1" Type="http://schemas.microsoft.com/office/2007/relationships/media" Target="../media/media2.wav"/><Relationship Id="rId2" Type="http://schemas.openxmlformats.org/officeDocument/2006/relationships/audio" Target="../media/media2.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b="1" dirty="0">
                <a:effectLst/>
              </a:rPr>
              <a:t>Tester Contribution to Testing </a:t>
            </a:r>
            <a:r>
              <a:rPr lang="en-GB" b="1" dirty="0" smtClean="0">
                <a:effectLst/>
              </a:rPr>
              <a:t>Effectiveness</a:t>
            </a:r>
            <a:br>
              <a:rPr lang="en-GB" b="1" dirty="0" smtClean="0">
                <a:effectLst/>
              </a:rPr>
            </a:br>
            <a:r>
              <a:rPr lang="en-GB" sz="3600" b="1" dirty="0" smtClean="0">
                <a:effectLst/>
              </a:rPr>
              <a:t>An </a:t>
            </a:r>
            <a:r>
              <a:rPr lang="en-GB" sz="3600" b="1" dirty="0">
                <a:effectLst/>
              </a:rPr>
              <a:t>Empirical R</a:t>
            </a:r>
            <a:r>
              <a:rPr lang="en-GB" sz="3600" b="1" dirty="0" smtClean="0">
                <a:effectLst/>
              </a:rPr>
              <a:t>esearch</a:t>
            </a:r>
            <a:endParaRPr lang="es-ES" sz="4000" dirty="0"/>
          </a:p>
        </p:txBody>
      </p:sp>
      <p:sp>
        <p:nvSpPr>
          <p:cNvPr id="3" name="Subtítulo 2"/>
          <p:cNvSpPr>
            <a:spLocks noGrp="1"/>
          </p:cNvSpPr>
          <p:nvPr>
            <p:ph type="subTitle" idx="1"/>
          </p:nvPr>
        </p:nvSpPr>
        <p:spPr>
          <a:xfrm>
            <a:off x="1620409" y="2819400"/>
            <a:ext cx="7073425" cy="1752600"/>
          </a:xfrm>
        </p:spPr>
        <p:txBody>
          <a:bodyPr/>
          <a:lstStyle/>
          <a:p>
            <a:r>
              <a:rPr lang="es-ES" dirty="0" smtClean="0"/>
              <a:t>Natalia Juristo</a:t>
            </a:r>
          </a:p>
          <a:p>
            <a:r>
              <a:rPr lang="es-ES" dirty="0" smtClean="0"/>
              <a:t>Universidad Politécnica de Madrid</a:t>
            </a:r>
            <a:endParaRPr lang="es-ES" dirty="0"/>
          </a:p>
        </p:txBody>
      </p:sp>
    </p:spTree>
    <p:extLst>
      <p:ext uri="{BB962C8B-B14F-4D97-AF65-F5344CB8AC3E}">
        <p14:creationId xmlns:p14="http://schemas.microsoft.com/office/powerpoint/2010/main" val="422396235"/>
      </p:ext>
    </p:extLst>
  </p:cSld>
  <p:clrMapOvr>
    <a:masterClrMapping/>
  </p:clrMapOvr>
  <mc:AlternateContent xmlns:mc="http://schemas.openxmlformats.org/markup-compatibility/2006" xmlns:p14="http://schemas.microsoft.com/office/powerpoint/2010/main">
    <mc:Choice Requires="p14">
      <p:transition spd="slow" p14:dur="2000" advTm="47102"/>
    </mc:Choice>
    <mc:Fallback xmlns="">
      <p:transition xmlns:p14="http://schemas.microsoft.com/office/powerpoint/2010/main" spd="slow" advTm="47102"/>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b="1" dirty="0" smtClean="0">
                <a:effectLst/>
              </a:rPr>
              <a:t>Theoretical Effectiveness</a:t>
            </a:r>
            <a:endParaRPr lang="es-ES" dirty="0"/>
          </a:p>
        </p:txBody>
      </p:sp>
      <p:sp>
        <p:nvSpPr>
          <p:cNvPr id="3" name="Subtítulo 2"/>
          <p:cNvSpPr>
            <a:spLocks noGrp="1"/>
          </p:cNvSpPr>
          <p:nvPr>
            <p:ph type="subTitle" idx="1"/>
          </p:nvPr>
        </p:nvSpPr>
        <p:spPr>
          <a:xfrm>
            <a:off x="4636562" y="2967079"/>
            <a:ext cx="4843333" cy="2467629"/>
          </a:xfrm>
        </p:spPr>
        <p:txBody>
          <a:bodyPr>
            <a:normAutofit/>
          </a:bodyPr>
          <a:lstStyle/>
          <a:p>
            <a:pPr marL="457200" indent="-457200" algn="l">
              <a:buFont typeface="Arial"/>
              <a:buChar char="•"/>
            </a:pPr>
            <a:r>
              <a:rPr lang="es-ES" dirty="0" smtClean="0"/>
              <a:t>100% Cases</a:t>
            </a:r>
          </a:p>
          <a:p>
            <a:pPr marL="457200" indent="-457200" algn="l">
              <a:buFont typeface="Arial"/>
              <a:buChar char="•"/>
            </a:pPr>
            <a:r>
              <a:rPr lang="es-ES" dirty="0" smtClean="0"/>
              <a:t>0% Cases</a:t>
            </a:r>
          </a:p>
          <a:p>
            <a:pPr marL="457200" indent="-457200" algn="l">
              <a:buFont typeface="Arial"/>
              <a:buChar char="•"/>
            </a:pPr>
            <a:r>
              <a:rPr lang="es-ES" dirty="0" err="1" smtClean="0"/>
              <a:t>Fortune</a:t>
            </a:r>
            <a:r>
              <a:rPr lang="es-ES" dirty="0" smtClean="0"/>
              <a:t> Cases</a:t>
            </a:r>
          </a:p>
          <a:p>
            <a:pPr marL="457200" indent="-457200" algn="l">
              <a:buFont typeface="Arial"/>
              <a:buChar char="•"/>
            </a:pPr>
            <a:endParaRPr lang="es-ES" dirty="0"/>
          </a:p>
        </p:txBody>
      </p:sp>
    </p:spTree>
    <p:extLst>
      <p:ext uri="{BB962C8B-B14F-4D97-AF65-F5344CB8AC3E}">
        <p14:creationId xmlns:p14="http://schemas.microsoft.com/office/powerpoint/2010/main" val="1816244657"/>
      </p:ext>
    </p:extLst>
  </p:cSld>
  <p:clrMapOvr>
    <a:masterClrMapping/>
  </p:clrMapOvr>
  <mc:AlternateContent xmlns:mc="http://schemas.openxmlformats.org/markup-compatibility/2006" xmlns:p14="http://schemas.microsoft.com/office/powerpoint/2010/main">
    <mc:Choice Requires="p14">
      <p:transition spd="slow" p14:dur="2000" advTm="10644"/>
    </mc:Choice>
    <mc:Fallback xmlns="">
      <p:transition xmlns:p14="http://schemas.microsoft.com/office/powerpoint/2010/main" spd="slow" advTm="10644"/>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Analyzing</a:t>
            </a:r>
            <a:r>
              <a:rPr lang="es-ES" dirty="0" smtClean="0"/>
              <a:t> </a:t>
            </a:r>
            <a:r>
              <a:rPr lang="es-ES" dirty="0" err="1" smtClean="0"/>
              <a:t>Techniques</a:t>
            </a:r>
            <a:r>
              <a:rPr lang="es-ES" dirty="0" smtClean="0"/>
              <a:t> </a:t>
            </a:r>
            <a:r>
              <a:rPr lang="es-ES" dirty="0" err="1" smtClean="0"/>
              <a:t>Behaviour</a:t>
            </a:r>
            <a:endParaRPr lang="es-ES" dirty="0"/>
          </a:p>
        </p:txBody>
      </p:sp>
      <p:sp>
        <p:nvSpPr>
          <p:cNvPr id="3" name="Marcador de contenido 2"/>
          <p:cNvSpPr>
            <a:spLocks noGrp="1"/>
          </p:cNvSpPr>
          <p:nvPr>
            <p:ph idx="1"/>
          </p:nvPr>
        </p:nvSpPr>
        <p:spPr/>
        <p:txBody>
          <a:bodyPr>
            <a:normAutofit/>
          </a:bodyPr>
          <a:lstStyle/>
          <a:p>
            <a:r>
              <a:rPr lang="es-ES" dirty="0" err="1" smtClean="0"/>
              <a:t>Example</a:t>
            </a:r>
            <a:r>
              <a:rPr lang="es-ES" dirty="0" smtClean="0"/>
              <a:t> of a </a:t>
            </a:r>
            <a:r>
              <a:rPr lang="es-ES" dirty="0" err="1" smtClean="0"/>
              <a:t>calculator</a:t>
            </a:r>
            <a:endParaRPr lang="es-ES" dirty="0" smtClean="0"/>
          </a:p>
          <a:p>
            <a:pPr lvl="1"/>
            <a:r>
              <a:rPr lang="en-GB" dirty="0"/>
              <a:t>I</a:t>
            </a:r>
            <a:r>
              <a:rPr lang="en-GB" dirty="0" smtClean="0"/>
              <a:t>nput </a:t>
            </a:r>
            <a:r>
              <a:rPr lang="en-GB" dirty="0"/>
              <a:t>should contain two operands and one operator in the </a:t>
            </a:r>
            <a:r>
              <a:rPr lang="en-GB" dirty="0" smtClean="0"/>
              <a:t>“operand </a:t>
            </a:r>
            <a:r>
              <a:rPr lang="en-GB" dirty="0"/>
              <a:t>operator </a:t>
            </a:r>
            <a:r>
              <a:rPr lang="en-GB" dirty="0" smtClean="0"/>
              <a:t>operand” format</a:t>
            </a:r>
          </a:p>
          <a:p>
            <a:pPr lvl="2"/>
            <a:r>
              <a:rPr lang="en-GB" dirty="0"/>
              <a:t>O</a:t>
            </a:r>
            <a:r>
              <a:rPr lang="en-GB" dirty="0" smtClean="0"/>
              <a:t>therwise </a:t>
            </a:r>
            <a:r>
              <a:rPr lang="en-GB" dirty="0"/>
              <a:t>an error message is </a:t>
            </a:r>
            <a:r>
              <a:rPr lang="en-GB" dirty="0" smtClean="0"/>
              <a:t>displayed </a:t>
            </a:r>
          </a:p>
          <a:p>
            <a:pPr lvl="1"/>
            <a:r>
              <a:rPr lang="en-GB" dirty="0" smtClean="0"/>
              <a:t>The </a:t>
            </a:r>
            <a:r>
              <a:rPr lang="en-GB" dirty="0"/>
              <a:t>admissible operators are +, -, *, and </a:t>
            </a:r>
            <a:r>
              <a:rPr lang="en-GB" dirty="0" smtClean="0"/>
              <a:t>/</a:t>
            </a:r>
            <a:endParaRPr lang="en-GB" dirty="0"/>
          </a:p>
          <a:p>
            <a:pPr lvl="2"/>
            <a:r>
              <a:rPr lang="en-GB" dirty="0"/>
              <a:t>O</a:t>
            </a:r>
            <a:r>
              <a:rPr lang="en-GB" dirty="0" smtClean="0"/>
              <a:t>therwise </a:t>
            </a:r>
            <a:r>
              <a:rPr lang="en-GB" dirty="0"/>
              <a:t>an error message is </a:t>
            </a:r>
            <a:r>
              <a:rPr lang="en-GB" dirty="0" smtClean="0"/>
              <a:t>displayed</a:t>
            </a:r>
            <a:endParaRPr lang="en-GB" dirty="0"/>
          </a:p>
          <a:p>
            <a:pPr lvl="1"/>
            <a:r>
              <a:rPr lang="en-GB" dirty="0" smtClean="0"/>
              <a:t>The </a:t>
            </a:r>
            <a:r>
              <a:rPr lang="en-GB" dirty="0"/>
              <a:t>operands can be a blank (which would be interpreted as a 0) or any other real </a:t>
            </a:r>
            <a:r>
              <a:rPr lang="en-GB" dirty="0" smtClean="0"/>
              <a:t>number</a:t>
            </a:r>
          </a:p>
          <a:p>
            <a:pPr lvl="2"/>
            <a:r>
              <a:rPr lang="en-GB" dirty="0"/>
              <a:t>O</a:t>
            </a:r>
            <a:r>
              <a:rPr lang="en-GB" dirty="0" smtClean="0"/>
              <a:t>therwise </a:t>
            </a:r>
            <a:r>
              <a:rPr lang="en-GB" dirty="0"/>
              <a:t>an error message is </a:t>
            </a:r>
            <a:r>
              <a:rPr lang="en-GB" dirty="0" smtClean="0"/>
              <a:t>displayed</a:t>
            </a:r>
          </a:p>
        </p:txBody>
      </p:sp>
    </p:spTree>
    <p:extLst>
      <p:ext uri="{BB962C8B-B14F-4D97-AF65-F5344CB8AC3E}">
        <p14:creationId xmlns:p14="http://schemas.microsoft.com/office/powerpoint/2010/main" val="510922991"/>
      </p:ext>
    </p:extLst>
  </p:cSld>
  <p:clrMapOvr>
    <a:masterClrMapping/>
  </p:clrMapOvr>
  <mc:AlternateContent xmlns:mc="http://schemas.openxmlformats.org/markup-compatibility/2006" xmlns:p14="http://schemas.microsoft.com/office/powerpoint/2010/main">
    <mc:Choice Requires="p14">
      <p:transition spd="slow" p14:dur="2000" advTm="105038"/>
    </mc:Choice>
    <mc:Fallback xmlns="">
      <p:transition xmlns:p14="http://schemas.microsoft.com/office/powerpoint/2010/main" spd="slow" advTm="105038"/>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100% </a:t>
            </a:r>
            <a:r>
              <a:rPr lang="es-ES" dirty="0" err="1" smtClean="0"/>
              <a:t>Theoretical</a:t>
            </a:r>
            <a:r>
              <a:rPr lang="es-ES" dirty="0" smtClean="0"/>
              <a:t> </a:t>
            </a:r>
            <a:r>
              <a:rPr lang="es-ES" dirty="0" err="1" smtClean="0"/>
              <a:t>Effectiveness</a:t>
            </a:r>
            <a:endParaRPr lang="es-ES" dirty="0"/>
          </a:p>
        </p:txBody>
      </p:sp>
      <p:sp>
        <p:nvSpPr>
          <p:cNvPr id="3" name="Marcador de contenido 2"/>
          <p:cNvSpPr>
            <a:spLocks noGrp="1"/>
          </p:cNvSpPr>
          <p:nvPr>
            <p:ph idx="1"/>
          </p:nvPr>
        </p:nvSpPr>
        <p:spPr/>
        <p:txBody>
          <a:bodyPr>
            <a:normAutofit/>
          </a:bodyPr>
          <a:lstStyle/>
          <a:p>
            <a:r>
              <a:rPr lang="en-GB" dirty="0" smtClean="0"/>
              <a:t>A technique’s </a:t>
            </a:r>
            <a:r>
              <a:rPr lang="en-GB" dirty="0"/>
              <a:t>prescribed strategy is sure to generate a test case that exercises the </a:t>
            </a:r>
            <a:r>
              <a:rPr lang="en-GB" dirty="0" smtClean="0"/>
              <a:t>fault</a:t>
            </a:r>
          </a:p>
          <a:p>
            <a:endParaRPr lang="en-GB" dirty="0" smtClean="0"/>
          </a:p>
          <a:p>
            <a:r>
              <a:rPr lang="en-GB" dirty="0" smtClean="0"/>
              <a:t>The </a:t>
            </a:r>
            <a:r>
              <a:rPr lang="en-GB" dirty="0"/>
              <a:t>likelihood of the fault being </a:t>
            </a:r>
            <a:r>
              <a:rPr lang="en-GB" dirty="0" smtClean="0"/>
              <a:t>exercised (not detected!) is </a:t>
            </a:r>
            <a:r>
              <a:rPr lang="en-GB" dirty="0"/>
              <a:t>100</a:t>
            </a:r>
            <a:r>
              <a:rPr lang="en-GB" dirty="0" smtClean="0"/>
              <a:t>%</a:t>
            </a:r>
          </a:p>
          <a:p>
            <a:endParaRPr lang="en-GB" dirty="0"/>
          </a:p>
          <a:p>
            <a:r>
              <a:rPr lang="en-GB" dirty="0" smtClean="0"/>
              <a:t>Let us look at one 100% case for each technique</a:t>
            </a:r>
            <a:endParaRPr lang="es-ES_tradnl" dirty="0" smtClean="0"/>
          </a:p>
          <a:p>
            <a:endParaRPr lang="es-ES" dirty="0"/>
          </a:p>
        </p:txBody>
      </p:sp>
    </p:spTree>
    <p:extLst>
      <p:ext uri="{BB962C8B-B14F-4D97-AF65-F5344CB8AC3E}">
        <p14:creationId xmlns:p14="http://schemas.microsoft.com/office/powerpoint/2010/main" val="1981821967"/>
      </p:ext>
    </p:extLst>
  </p:cSld>
  <p:clrMapOvr>
    <a:masterClrMapping/>
  </p:clrMapOvr>
  <mc:AlternateContent xmlns:mc="http://schemas.openxmlformats.org/markup-compatibility/2006" xmlns:p14="http://schemas.microsoft.com/office/powerpoint/2010/main">
    <mc:Choice Requires="p14">
      <p:transition spd="slow" p14:dur="2000" advTm="49491"/>
    </mc:Choice>
    <mc:Fallback xmlns="">
      <p:transition xmlns:p14="http://schemas.microsoft.com/office/powerpoint/2010/main" spd="slow" advTm="49491"/>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100% </a:t>
            </a:r>
            <a:r>
              <a:rPr lang="es-ES" dirty="0" err="1" smtClean="0"/>
              <a:t>Theoretical</a:t>
            </a:r>
            <a:r>
              <a:rPr lang="es-ES" dirty="0" smtClean="0"/>
              <a:t> </a:t>
            </a:r>
            <a:r>
              <a:rPr lang="es-ES" dirty="0" err="1" smtClean="0"/>
              <a:t>Effectiveness</a:t>
            </a:r>
            <a:endParaRPr lang="es-ES" dirty="0"/>
          </a:p>
        </p:txBody>
      </p:sp>
      <p:sp>
        <p:nvSpPr>
          <p:cNvPr id="3" name="Marcador de contenido 2"/>
          <p:cNvSpPr>
            <a:spLocks noGrp="1"/>
          </p:cNvSpPr>
          <p:nvPr>
            <p:ph idx="1"/>
          </p:nvPr>
        </p:nvSpPr>
        <p:spPr>
          <a:xfrm>
            <a:off x="457200" y="1646237"/>
            <a:ext cx="8229600" cy="4879630"/>
          </a:xfrm>
        </p:spPr>
        <p:txBody>
          <a:bodyPr>
            <a:normAutofit fontScale="85000" lnSpcReduction="20000"/>
          </a:bodyPr>
          <a:lstStyle/>
          <a:p>
            <a:r>
              <a:rPr lang="es-ES" dirty="0" err="1" smtClean="0"/>
              <a:t>Equivalance</a:t>
            </a:r>
            <a:r>
              <a:rPr lang="es-ES" dirty="0" smtClean="0"/>
              <a:t> </a:t>
            </a:r>
            <a:r>
              <a:rPr lang="es-ES" dirty="0" err="1" smtClean="0"/>
              <a:t>Partitioning</a:t>
            </a:r>
            <a:endParaRPr lang="es-ES" dirty="0" smtClean="0"/>
          </a:p>
          <a:p>
            <a:pPr lvl="1"/>
            <a:r>
              <a:rPr lang="en-GB" dirty="0" smtClean="0"/>
              <a:t>Strategy</a:t>
            </a:r>
          </a:p>
          <a:p>
            <a:pPr lvl="2"/>
            <a:r>
              <a:rPr lang="en-GB" dirty="0" smtClean="0"/>
              <a:t>For </a:t>
            </a:r>
            <a:r>
              <a:rPr lang="en-GB" dirty="0"/>
              <a:t>a set of input </a:t>
            </a:r>
            <a:r>
              <a:rPr lang="en-GB" dirty="0" smtClean="0"/>
              <a:t>values </a:t>
            </a:r>
            <a:r>
              <a:rPr lang="en-GB" dirty="0"/>
              <a:t>testers must identify one valid class for each value and one invalid class representing the other </a:t>
            </a:r>
            <a:r>
              <a:rPr lang="en-GB" dirty="0" smtClean="0"/>
              <a:t>values</a:t>
            </a:r>
          </a:p>
          <a:p>
            <a:pPr lvl="1"/>
            <a:r>
              <a:rPr lang="en-GB" dirty="0" smtClean="0"/>
              <a:t>Example</a:t>
            </a:r>
          </a:p>
          <a:p>
            <a:pPr lvl="2"/>
            <a:r>
              <a:rPr lang="en-GB" dirty="0" smtClean="0"/>
              <a:t>Four </a:t>
            </a:r>
            <a:r>
              <a:rPr lang="en-GB" dirty="0"/>
              <a:t>valid (+, -, *, /) and one invalid equivalence classes must be generated for the calculator operator</a:t>
            </a:r>
            <a:r>
              <a:rPr lang="en-GB" i="1" dirty="0"/>
              <a:t> </a:t>
            </a:r>
            <a:r>
              <a:rPr lang="en-GB" dirty="0"/>
              <a:t>input </a:t>
            </a:r>
            <a:r>
              <a:rPr lang="en-GB" dirty="0" smtClean="0"/>
              <a:t>condition</a:t>
            </a:r>
          </a:p>
          <a:p>
            <a:pPr lvl="2"/>
            <a:r>
              <a:rPr lang="en-GB" dirty="0" smtClean="0"/>
              <a:t>This </a:t>
            </a:r>
            <a:r>
              <a:rPr lang="en-GB" dirty="0"/>
              <a:t>generates one test case to test each </a:t>
            </a:r>
            <a:r>
              <a:rPr lang="en-GB" dirty="0" smtClean="0"/>
              <a:t>operator </a:t>
            </a:r>
            <a:r>
              <a:rPr lang="en-GB" dirty="0"/>
              <a:t>plus another which tests an operator not accepted by the </a:t>
            </a:r>
            <a:r>
              <a:rPr lang="en-GB" dirty="0" smtClean="0"/>
              <a:t>program </a:t>
            </a:r>
          </a:p>
          <a:p>
            <a:pPr lvl="1"/>
            <a:r>
              <a:rPr lang="en-GB" dirty="0" smtClean="0"/>
              <a:t>Fault</a:t>
            </a:r>
          </a:p>
          <a:p>
            <a:pPr lvl="2"/>
            <a:r>
              <a:rPr lang="en-GB" dirty="0" smtClean="0"/>
              <a:t>Suppose </a:t>
            </a:r>
            <a:r>
              <a:rPr lang="en-GB" dirty="0"/>
              <a:t>that a programmer </a:t>
            </a:r>
            <a:r>
              <a:rPr lang="en-GB" dirty="0" smtClean="0"/>
              <a:t>forgets </a:t>
            </a:r>
            <a:r>
              <a:rPr lang="en-GB" dirty="0"/>
              <a:t>to implement the </a:t>
            </a:r>
            <a:r>
              <a:rPr lang="en-GB" dirty="0" smtClean="0"/>
              <a:t>multiplication</a:t>
            </a:r>
          </a:p>
          <a:p>
            <a:pPr lvl="1"/>
            <a:r>
              <a:rPr lang="en-GB" dirty="0"/>
              <a:t>L</a:t>
            </a:r>
            <a:r>
              <a:rPr lang="en-GB" dirty="0" smtClean="0"/>
              <a:t>ikelihood </a:t>
            </a:r>
            <a:endParaRPr lang="en-GB" dirty="0"/>
          </a:p>
          <a:p>
            <a:pPr lvl="2"/>
            <a:r>
              <a:rPr lang="en-GB" dirty="0"/>
              <a:t>T</a:t>
            </a:r>
            <a:r>
              <a:rPr lang="en-GB" dirty="0" smtClean="0"/>
              <a:t>esters </a:t>
            </a:r>
            <a:r>
              <a:rPr lang="en-GB" dirty="0"/>
              <a:t>strictly conforming to equivalence partitioning’s prescribed strategy </a:t>
            </a:r>
            <a:r>
              <a:rPr lang="en-GB" dirty="0" smtClean="0"/>
              <a:t>will generate 100% sure </a:t>
            </a:r>
            <a:r>
              <a:rPr lang="en-GB" dirty="0"/>
              <a:t>a test case that exercises such a </a:t>
            </a:r>
            <a:r>
              <a:rPr lang="en-GB" dirty="0" smtClean="0"/>
              <a:t>fault</a:t>
            </a:r>
            <a:endParaRPr lang="es-ES_tradnl" dirty="0"/>
          </a:p>
        </p:txBody>
      </p:sp>
    </p:spTree>
    <p:extLst>
      <p:ext uri="{BB962C8B-B14F-4D97-AF65-F5344CB8AC3E}">
        <p14:creationId xmlns:p14="http://schemas.microsoft.com/office/powerpoint/2010/main" val="3432544481"/>
      </p:ext>
    </p:extLst>
  </p:cSld>
  <p:clrMapOvr>
    <a:masterClrMapping/>
  </p:clrMapOvr>
  <mc:AlternateContent xmlns:mc="http://schemas.openxmlformats.org/markup-compatibility/2006" xmlns:p14="http://schemas.microsoft.com/office/powerpoint/2010/main">
    <mc:Choice Requires="p14">
      <p:transition spd="slow" p14:dur="2000" advTm="101111"/>
    </mc:Choice>
    <mc:Fallback xmlns="">
      <p:transition xmlns:p14="http://schemas.microsoft.com/office/powerpoint/2010/main" spd="slow" advTm="101111"/>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100% </a:t>
            </a:r>
            <a:r>
              <a:rPr lang="es-ES" dirty="0" err="1" smtClean="0"/>
              <a:t>Theoretical</a:t>
            </a:r>
            <a:r>
              <a:rPr lang="es-ES" dirty="0" smtClean="0"/>
              <a:t> </a:t>
            </a:r>
            <a:r>
              <a:rPr lang="es-ES" dirty="0" err="1" smtClean="0"/>
              <a:t>Effectiveness</a:t>
            </a:r>
            <a:endParaRPr lang="es-ES" dirty="0"/>
          </a:p>
        </p:txBody>
      </p:sp>
      <p:sp>
        <p:nvSpPr>
          <p:cNvPr id="3" name="Marcador de contenido 2"/>
          <p:cNvSpPr>
            <a:spLocks noGrp="1"/>
          </p:cNvSpPr>
          <p:nvPr>
            <p:ph idx="1"/>
          </p:nvPr>
        </p:nvSpPr>
        <p:spPr>
          <a:xfrm>
            <a:off x="380695" y="1585040"/>
            <a:ext cx="8686800" cy="4995863"/>
          </a:xfrm>
        </p:spPr>
        <p:txBody>
          <a:bodyPr>
            <a:normAutofit fontScale="85000" lnSpcReduction="10000"/>
          </a:bodyPr>
          <a:lstStyle/>
          <a:p>
            <a:r>
              <a:rPr lang="es-ES" dirty="0" err="1" smtClean="0"/>
              <a:t>Brach</a:t>
            </a:r>
            <a:r>
              <a:rPr lang="es-ES" dirty="0" smtClean="0"/>
              <a:t> </a:t>
            </a:r>
            <a:r>
              <a:rPr lang="es-ES" dirty="0" err="1" smtClean="0"/>
              <a:t>Testing</a:t>
            </a:r>
            <a:endParaRPr lang="es-ES" dirty="0" smtClean="0"/>
          </a:p>
          <a:p>
            <a:pPr lvl="1"/>
            <a:r>
              <a:rPr lang="en-GB" dirty="0" smtClean="0"/>
              <a:t>Strategy</a:t>
            </a:r>
          </a:p>
          <a:p>
            <a:pPr lvl="2"/>
            <a:r>
              <a:rPr lang="en-GB" dirty="0" smtClean="0"/>
              <a:t>For </a:t>
            </a:r>
            <a:r>
              <a:rPr lang="en-GB" dirty="0"/>
              <a:t>each decision, one test case is generated to output a false value and another to output a true </a:t>
            </a:r>
            <a:r>
              <a:rPr lang="en-GB" dirty="0" smtClean="0"/>
              <a:t>value</a:t>
            </a:r>
          </a:p>
          <a:p>
            <a:pPr lvl="1"/>
            <a:r>
              <a:rPr lang="en-GB" dirty="0" smtClean="0"/>
              <a:t>Example</a:t>
            </a:r>
          </a:p>
          <a:p>
            <a:pPr lvl="2"/>
            <a:r>
              <a:rPr lang="en-GB" dirty="0" smtClean="0"/>
              <a:t>For </a:t>
            </a:r>
            <a:r>
              <a:rPr lang="en-GB" dirty="0"/>
              <a:t>the decision </a:t>
            </a:r>
            <a:r>
              <a:rPr lang="en-GB" dirty="0" smtClean="0"/>
              <a:t>to detect if it is a division by zero (if </a:t>
            </a:r>
            <a:r>
              <a:rPr lang="en-GB" dirty="0" err="1" smtClean="0"/>
              <a:t>SecondOperand</a:t>
            </a:r>
            <a:r>
              <a:rPr lang="en-GB" dirty="0" smtClean="0"/>
              <a:t> =0.0)</a:t>
            </a:r>
          </a:p>
          <a:p>
            <a:pPr lvl="2"/>
            <a:r>
              <a:rPr lang="en-GB" dirty="0" smtClean="0"/>
              <a:t>One </a:t>
            </a:r>
            <a:r>
              <a:rPr lang="en-GB" dirty="0"/>
              <a:t>test case is generated </a:t>
            </a:r>
            <a:r>
              <a:rPr lang="en-GB" dirty="0" smtClean="0"/>
              <a:t>for value </a:t>
            </a:r>
            <a:r>
              <a:rPr lang="en-GB" dirty="0"/>
              <a:t>other than 0 </a:t>
            </a:r>
            <a:r>
              <a:rPr lang="en-GB" dirty="0" smtClean="0"/>
              <a:t>(false decision)</a:t>
            </a:r>
            <a:endParaRPr lang="en-GB" dirty="0"/>
          </a:p>
          <a:p>
            <a:pPr lvl="2"/>
            <a:r>
              <a:rPr lang="en-GB" dirty="0" smtClean="0"/>
              <a:t>Another test case for a </a:t>
            </a:r>
            <a:r>
              <a:rPr lang="en-GB" dirty="0"/>
              <a:t>value equal to 0 </a:t>
            </a:r>
            <a:r>
              <a:rPr lang="en-GB" dirty="0" smtClean="0"/>
              <a:t>(true decision)</a:t>
            </a:r>
          </a:p>
          <a:p>
            <a:pPr lvl="1"/>
            <a:r>
              <a:rPr lang="en-GB" dirty="0" smtClean="0"/>
              <a:t>Fault</a:t>
            </a:r>
          </a:p>
          <a:p>
            <a:pPr lvl="2"/>
            <a:r>
              <a:rPr lang="en-GB" dirty="0" smtClean="0"/>
              <a:t>Suppose </a:t>
            </a:r>
            <a:r>
              <a:rPr lang="en-GB" dirty="0"/>
              <a:t>that </a:t>
            </a:r>
            <a:r>
              <a:rPr lang="en-GB" dirty="0" smtClean="0"/>
              <a:t>the line is incorrectly </a:t>
            </a:r>
            <a:r>
              <a:rPr lang="en-GB" dirty="0"/>
              <a:t>coded as </a:t>
            </a:r>
            <a:r>
              <a:rPr lang="en-GB" dirty="0" smtClean="0"/>
              <a:t>(</a:t>
            </a:r>
            <a:r>
              <a:rPr lang="en-GB" dirty="0"/>
              <a:t>if </a:t>
            </a:r>
            <a:r>
              <a:rPr lang="en-GB" dirty="0" err="1" smtClean="0"/>
              <a:t>SecondOperand</a:t>
            </a:r>
            <a:r>
              <a:rPr lang="en-GB" dirty="0" smtClean="0"/>
              <a:t> &lt;&gt; 0.0)</a:t>
            </a:r>
          </a:p>
          <a:p>
            <a:pPr lvl="1"/>
            <a:r>
              <a:rPr lang="en-GB" dirty="0"/>
              <a:t>L</a:t>
            </a:r>
            <a:r>
              <a:rPr lang="en-GB" dirty="0" smtClean="0"/>
              <a:t>ikelihood </a:t>
            </a:r>
            <a:endParaRPr lang="en-GB" dirty="0"/>
          </a:p>
          <a:p>
            <a:pPr lvl="2"/>
            <a:r>
              <a:rPr lang="en-GB" dirty="0"/>
              <a:t>T</a:t>
            </a:r>
            <a:r>
              <a:rPr lang="en-GB" dirty="0" smtClean="0"/>
              <a:t>esters </a:t>
            </a:r>
            <a:r>
              <a:rPr lang="en-GB" dirty="0"/>
              <a:t>strictly conforming to branch testing’s prescribed strategy </a:t>
            </a:r>
            <a:r>
              <a:rPr lang="en-GB" dirty="0" smtClean="0"/>
              <a:t>will for sure generate a </a:t>
            </a:r>
            <a:r>
              <a:rPr lang="en-GB" dirty="0"/>
              <a:t>test case that exercises such a </a:t>
            </a:r>
            <a:r>
              <a:rPr lang="en-GB" dirty="0" smtClean="0"/>
              <a:t>fault</a:t>
            </a:r>
            <a:endParaRPr lang="es-ES" dirty="0"/>
          </a:p>
        </p:txBody>
      </p:sp>
    </p:spTree>
    <p:extLst>
      <p:ext uri="{BB962C8B-B14F-4D97-AF65-F5344CB8AC3E}">
        <p14:creationId xmlns:p14="http://schemas.microsoft.com/office/powerpoint/2010/main" val="1810325254"/>
      </p:ext>
    </p:extLst>
  </p:cSld>
  <p:clrMapOvr>
    <a:masterClrMapping/>
  </p:clrMapOvr>
  <mc:AlternateContent xmlns:mc="http://schemas.openxmlformats.org/markup-compatibility/2006" xmlns:p14="http://schemas.microsoft.com/office/powerpoint/2010/main">
    <mc:Choice Requires="p14">
      <p:transition spd="slow" p14:dur="2000" advTm="83958"/>
    </mc:Choice>
    <mc:Fallback xmlns="">
      <p:transition xmlns:p14="http://schemas.microsoft.com/office/powerpoint/2010/main" spd="slow" advTm="83958"/>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0% </a:t>
            </a:r>
            <a:r>
              <a:rPr lang="es-ES" dirty="0" err="1" smtClean="0"/>
              <a:t>Theoretical</a:t>
            </a:r>
            <a:r>
              <a:rPr lang="es-ES" dirty="0" smtClean="0"/>
              <a:t> </a:t>
            </a:r>
            <a:r>
              <a:rPr lang="es-ES" dirty="0" err="1" smtClean="0"/>
              <a:t>Effectiveness</a:t>
            </a:r>
            <a:endParaRPr lang="es-ES" dirty="0"/>
          </a:p>
        </p:txBody>
      </p:sp>
      <p:sp>
        <p:nvSpPr>
          <p:cNvPr id="3" name="Marcador de contenido 2"/>
          <p:cNvSpPr>
            <a:spLocks noGrp="1"/>
          </p:cNvSpPr>
          <p:nvPr>
            <p:ph idx="1"/>
          </p:nvPr>
        </p:nvSpPr>
        <p:spPr/>
        <p:txBody>
          <a:bodyPr>
            <a:normAutofit/>
          </a:bodyPr>
          <a:lstStyle/>
          <a:p>
            <a:r>
              <a:rPr lang="en-GB" dirty="0" smtClean="0"/>
              <a:t>A technique’s </a:t>
            </a:r>
            <a:r>
              <a:rPr lang="en-GB" dirty="0"/>
              <a:t>prescribed strategy is unable to generate a test case that exercises a </a:t>
            </a:r>
            <a:r>
              <a:rPr lang="en-GB" dirty="0" smtClean="0"/>
              <a:t>fault</a:t>
            </a:r>
          </a:p>
          <a:p>
            <a:endParaRPr lang="en-GB" dirty="0" smtClean="0"/>
          </a:p>
          <a:p>
            <a:r>
              <a:rPr lang="en-GB" dirty="0" smtClean="0"/>
              <a:t>The </a:t>
            </a:r>
            <a:r>
              <a:rPr lang="en-GB" dirty="0"/>
              <a:t>likelihood of the fault being </a:t>
            </a:r>
            <a:r>
              <a:rPr lang="en-GB" dirty="0" smtClean="0"/>
              <a:t>exercised is </a:t>
            </a:r>
            <a:r>
              <a:rPr lang="en-GB" dirty="0"/>
              <a:t>0</a:t>
            </a:r>
            <a:r>
              <a:rPr lang="en-GB" dirty="0" smtClean="0"/>
              <a:t>%</a:t>
            </a:r>
          </a:p>
          <a:p>
            <a:endParaRPr lang="en-GB" dirty="0" smtClean="0"/>
          </a:p>
          <a:p>
            <a:r>
              <a:rPr lang="en-GB" dirty="0"/>
              <a:t>Let us look at one </a:t>
            </a:r>
            <a:r>
              <a:rPr lang="en-GB" dirty="0" smtClean="0"/>
              <a:t>0% </a:t>
            </a:r>
            <a:r>
              <a:rPr lang="en-GB" dirty="0"/>
              <a:t>case for each technique</a:t>
            </a:r>
            <a:endParaRPr lang="es-ES_tradnl" dirty="0"/>
          </a:p>
          <a:p>
            <a:endParaRPr lang="en-GB" dirty="0"/>
          </a:p>
        </p:txBody>
      </p:sp>
    </p:spTree>
    <p:extLst>
      <p:ext uri="{BB962C8B-B14F-4D97-AF65-F5344CB8AC3E}">
        <p14:creationId xmlns:p14="http://schemas.microsoft.com/office/powerpoint/2010/main" val="2852878244"/>
      </p:ext>
    </p:extLst>
  </p:cSld>
  <p:clrMapOvr>
    <a:masterClrMapping/>
  </p:clrMapOvr>
  <mc:AlternateContent xmlns:mc="http://schemas.openxmlformats.org/markup-compatibility/2006" xmlns:p14="http://schemas.microsoft.com/office/powerpoint/2010/main">
    <mc:Choice Requires="p14">
      <p:transition spd="slow" p14:dur="2000" advTm="39988"/>
    </mc:Choice>
    <mc:Fallback xmlns="">
      <p:transition xmlns:p14="http://schemas.microsoft.com/office/powerpoint/2010/main" spd="slow" advTm="39988"/>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0% </a:t>
            </a:r>
            <a:r>
              <a:rPr lang="es-ES" dirty="0" err="1" smtClean="0"/>
              <a:t>Theoretical</a:t>
            </a:r>
            <a:r>
              <a:rPr lang="es-ES" dirty="0" smtClean="0"/>
              <a:t> </a:t>
            </a:r>
            <a:r>
              <a:rPr lang="es-ES" dirty="0" err="1" smtClean="0"/>
              <a:t>Effectiveness</a:t>
            </a:r>
            <a:endParaRPr lang="es-ES" dirty="0"/>
          </a:p>
        </p:txBody>
      </p:sp>
      <p:sp>
        <p:nvSpPr>
          <p:cNvPr id="3" name="Marcador de contenido 2"/>
          <p:cNvSpPr>
            <a:spLocks noGrp="1"/>
          </p:cNvSpPr>
          <p:nvPr>
            <p:ph idx="1"/>
          </p:nvPr>
        </p:nvSpPr>
        <p:spPr>
          <a:xfrm>
            <a:off x="457200" y="1508545"/>
            <a:ext cx="8229600" cy="5437432"/>
          </a:xfrm>
        </p:spPr>
        <p:txBody>
          <a:bodyPr>
            <a:normAutofit fontScale="62500" lnSpcReduction="20000"/>
          </a:bodyPr>
          <a:lstStyle/>
          <a:p>
            <a:r>
              <a:rPr lang="es-ES" sz="3800" dirty="0" err="1" smtClean="0"/>
              <a:t>Equivalance</a:t>
            </a:r>
            <a:r>
              <a:rPr lang="es-ES" sz="3800" dirty="0" smtClean="0"/>
              <a:t> </a:t>
            </a:r>
            <a:r>
              <a:rPr lang="es-ES" sz="3800" dirty="0" err="1" smtClean="0"/>
              <a:t>Partitioning</a:t>
            </a:r>
            <a:endParaRPr lang="es-ES" sz="3800" dirty="0" smtClean="0"/>
          </a:p>
          <a:p>
            <a:pPr lvl="1"/>
            <a:r>
              <a:rPr lang="en-GB" sz="3200" dirty="0" smtClean="0"/>
              <a:t>Strategy</a:t>
            </a:r>
          </a:p>
          <a:p>
            <a:pPr lvl="2"/>
            <a:r>
              <a:rPr lang="en-GB" sz="2900" dirty="0" smtClean="0"/>
              <a:t>A </a:t>
            </a:r>
            <a:r>
              <a:rPr lang="en-GB" sz="2900" dirty="0"/>
              <a:t>test case can contain at most one invalid equivalence </a:t>
            </a:r>
            <a:r>
              <a:rPr lang="en-GB" sz="2900" dirty="0" smtClean="0"/>
              <a:t>class</a:t>
            </a:r>
          </a:p>
          <a:p>
            <a:pPr lvl="1"/>
            <a:r>
              <a:rPr lang="en-GB" sz="3200" dirty="0" smtClean="0"/>
              <a:t>Example</a:t>
            </a:r>
          </a:p>
          <a:p>
            <a:pPr lvl="2"/>
            <a:r>
              <a:rPr lang="en-GB" sz="2900" dirty="0" smtClean="0"/>
              <a:t>To </a:t>
            </a:r>
            <a:r>
              <a:rPr lang="en-GB" sz="2900" dirty="0"/>
              <a:t>check that the calculator does not accept operands that are not numbers, testers </a:t>
            </a:r>
            <a:r>
              <a:rPr lang="en-GB" sz="2900" dirty="0" smtClean="0"/>
              <a:t>generate </a:t>
            </a:r>
            <a:r>
              <a:rPr lang="en-GB" sz="2900" dirty="0"/>
              <a:t>one invalid </a:t>
            </a:r>
            <a:r>
              <a:rPr lang="en-GB" sz="2900" dirty="0" smtClean="0"/>
              <a:t>class </a:t>
            </a:r>
            <a:r>
              <a:rPr lang="en-GB" sz="2900" dirty="0"/>
              <a:t>for the first operand and another for the second </a:t>
            </a:r>
            <a:r>
              <a:rPr lang="en-GB" sz="2900" dirty="0" smtClean="0"/>
              <a:t>operand</a:t>
            </a:r>
          </a:p>
          <a:p>
            <a:pPr lvl="2"/>
            <a:r>
              <a:rPr lang="en-GB" sz="2900" dirty="0" smtClean="0"/>
              <a:t>This </a:t>
            </a:r>
            <a:r>
              <a:rPr lang="en-GB" sz="2900" dirty="0"/>
              <a:t>generates one test case to check the first operand and another to check the </a:t>
            </a:r>
            <a:r>
              <a:rPr lang="en-GB" sz="2900" dirty="0" smtClean="0"/>
              <a:t>second</a:t>
            </a:r>
          </a:p>
          <a:p>
            <a:pPr lvl="2"/>
            <a:r>
              <a:rPr lang="en-GB" sz="2900" dirty="0" smtClean="0"/>
              <a:t>Neither </a:t>
            </a:r>
            <a:r>
              <a:rPr lang="en-GB" sz="2900" dirty="0"/>
              <a:t>of </a:t>
            </a:r>
            <a:r>
              <a:rPr lang="en-GB" sz="2900" dirty="0" smtClean="0"/>
              <a:t>these test </a:t>
            </a:r>
            <a:r>
              <a:rPr lang="en-GB" sz="2900" dirty="0"/>
              <a:t>cases checks what happens if the format of both operands is </a:t>
            </a:r>
            <a:r>
              <a:rPr lang="en-GB" sz="2900" dirty="0" smtClean="0"/>
              <a:t>incorrect</a:t>
            </a:r>
          </a:p>
          <a:p>
            <a:pPr lvl="1"/>
            <a:r>
              <a:rPr lang="en-GB" sz="3200" dirty="0" smtClean="0"/>
              <a:t>Fault</a:t>
            </a:r>
          </a:p>
          <a:p>
            <a:pPr lvl="2"/>
            <a:r>
              <a:rPr lang="en-GB" sz="2900" dirty="0"/>
              <a:t>Suppose </a:t>
            </a:r>
            <a:r>
              <a:rPr lang="en-GB" sz="2900" dirty="0" smtClean="0"/>
              <a:t>that the </a:t>
            </a:r>
            <a:r>
              <a:rPr lang="en-GB" sz="2900" dirty="0"/>
              <a:t>line of code </a:t>
            </a:r>
            <a:r>
              <a:rPr lang="es-ES_tradnl" sz="2900" dirty="0" err="1" smtClean="0"/>
              <a:t>for</a:t>
            </a:r>
            <a:r>
              <a:rPr lang="es-ES_tradnl" sz="2900" dirty="0" smtClean="0"/>
              <a:t> </a:t>
            </a:r>
            <a:r>
              <a:rPr lang="es-ES_tradnl" sz="2900" dirty="0" err="1" smtClean="0"/>
              <a:t>checking</a:t>
            </a:r>
            <a:r>
              <a:rPr lang="es-ES_tradnl" sz="2900" dirty="0" smtClean="0"/>
              <a:t> </a:t>
            </a:r>
            <a:r>
              <a:rPr lang="es-ES_tradnl" sz="2900" dirty="0" err="1" smtClean="0"/>
              <a:t>that</a:t>
            </a:r>
            <a:r>
              <a:rPr lang="es-ES_tradnl" sz="2900" dirty="0" smtClean="0"/>
              <a:t> </a:t>
            </a:r>
            <a:r>
              <a:rPr lang="es-ES_tradnl" sz="2900" dirty="0" err="1" smtClean="0"/>
              <a:t>both</a:t>
            </a:r>
            <a:r>
              <a:rPr lang="es-ES_tradnl" sz="2900" dirty="0" smtClean="0"/>
              <a:t> </a:t>
            </a:r>
            <a:r>
              <a:rPr lang="es-ES_tradnl" sz="2900" dirty="0" err="1" smtClean="0"/>
              <a:t>operands</a:t>
            </a:r>
            <a:r>
              <a:rPr lang="es-ES_tradnl" sz="2900" dirty="0" smtClean="0"/>
              <a:t> are </a:t>
            </a:r>
            <a:r>
              <a:rPr lang="es-ES_tradnl" sz="2900" dirty="0" err="1" smtClean="0"/>
              <a:t>numbers</a:t>
            </a:r>
            <a:r>
              <a:rPr lang="es-ES_tradnl" sz="2900" dirty="0" smtClean="0"/>
              <a:t> </a:t>
            </a:r>
            <a:r>
              <a:rPr lang="en-GB" sz="2900" dirty="0" smtClean="0"/>
              <a:t>incorrectly </a:t>
            </a:r>
            <a:r>
              <a:rPr lang="en-GB" sz="2900" dirty="0"/>
              <a:t>expresses an XOR instead of an OR </a:t>
            </a:r>
            <a:r>
              <a:rPr lang="en-GB" sz="2900" dirty="0" smtClean="0"/>
              <a:t>condition </a:t>
            </a:r>
          </a:p>
          <a:p>
            <a:pPr lvl="1"/>
            <a:r>
              <a:rPr lang="en-GB" sz="3200" dirty="0" smtClean="0"/>
              <a:t>Likelihood</a:t>
            </a:r>
          </a:p>
          <a:p>
            <a:pPr lvl="2"/>
            <a:r>
              <a:rPr lang="en-GB" sz="2900" dirty="0" smtClean="0"/>
              <a:t>Testers </a:t>
            </a:r>
            <a:r>
              <a:rPr lang="en-GB" sz="2900" dirty="0"/>
              <a:t>strictly conforming to equivalence partitioning’s prescribed strategy are unable to generate a test case to exercise this </a:t>
            </a:r>
            <a:r>
              <a:rPr lang="en-GB" sz="2900" dirty="0" smtClean="0"/>
              <a:t>fault</a:t>
            </a:r>
          </a:p>
          <a:p>
            <a:pPr lvl="2"/>
            <a:r>
              <a:rPr lang="en-GB" sz="2900" dirty="0" smtClean="0"/>
              <a:t>Theoretical </a:t>
            </a:r>
            <a:r>
              <a:rPr lang="en-GB" sz="2900" dirty="0"/>
              <a:t>effectiveness </a:t>
            </a:r>
            <a:r>
              <a:rPr lang="en-GB" sz="2900" dirty="0" smtClean="0"/>
              <a:t>for </a:t>
            </a:r>
            <a:r>
              <a:rPr lang="en-GB" sz="2900" dirty="0"/>
              <a:t>this fault is 0</a:t>
            </a:r>
            <a:r>
              <a:rPr lang="en-GB" sz="2900" dirty="0" smtClean="0"/>
              <a:t>%</a:t>
            </a:r>
            <a:endParaRPr lang="es-ES_tradnl" sz="2900" dirty="0"/>
          </a:p>
          <a:p>
            <a:pPr lvl="1"/>
            <a:endParaRPr lang="es-ES" dirty="0"/>
          </a:p>
        </p:txBody>
      </p:sp>
    </p:spTree>
    <p:extLst>
      <p:ext uri="{BB962C8B-B14F-4D97-AF65-F5344CB8AC3E}">
        <p14:creationId xmlns:p14="http://schemas.microsoft.com/office/powerpoint/2010/main" val="591471929"/>
      </p:ext>
    </p:extLst>
  </p:cSld>
  <p:clrMapOvr>
    <a:masterClrMapping/>
  </p:clrMapOvr>
  <mc:AlternateContent xmlns:mc="http://schemas.openxmlformats.org/markup-compatibility/2006" xmlns:p14="http://schemas.microsoft.com/office/powerpoint/2010/main">
    <mc:Choice Requires="p14">
      <p:transition spd="slow" p14:dur="2000" advTm="159784"/>
    </mc:Choice>
    <mc:Fallback xmlns="">
      <p:transition xmlns:p14="http://schemas.microsoft.com/office/powerpoint/2010/main" spd="slow" advTm="159784"/>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0% </a:t>
            </a:r>
            <a:r>
              <a:rPr lang="es-ES" dirty="0" err="1" smtClean="0"/>
              <a:t>Theoretical</a:t>
            </a:r>
            <a:r>
              <a:rPr lang="es-ES" dirty="0" smtClean="0"/>
              <a:t> </a:t>
            </a:r>
            <a:r>
              <a:rPr lang="es-ES" dirty="0" err="1" smtClean="0"/>
              <a:t>Effectiveness</a:t>
            </a:r>
            <a:endParaRPr lang="es-ES" dirty="0"/>
          </a:p>
        </p:txBody>
      </p:sp>
      <p:sp>
        <p:nvSpPr>
          <p:cNvPr id="3" name="Marcador de contenido 2"/>
          <p:cNvSpPr>
            <a:spLocks noGrp="1"/>
          </p:cNvSpPr>
          <p:nvPr>
            <p:ph idx="1"/>
          </p:nvPr>
        </p:nvSpPr>
        <p:spPr/>
        <p:txBody>
          <a:bodyPr>
            <a:normAutofit fontScale="92500"/>
          </a:bodyPr>
          <a:lstStyle/>
          <a:p>
            <a:pPr lvl="0"/>
            <a:r>
              <a:rPr lang="es-ES" dirty="0" err="1" smtClean="0"/>
              <a:t>Brach</a:t>
            </a:r>
            <a:r>
              <a:rPr lang="es-ES" dirty="0" smtClean="0"/>
              <a:t> </a:t>
            </a:r>
            <a:r>
              <a:rPr lang="es-ES" dirty="0" err="1" smtClean="0"/>
              <a:t>Testing</a:t>
            </a:r>
            <a:r>
              <a:rPr lang="es-ES" dirty="0"/>
              <a:t>	</a:t>
            </a:r>
            <a:endParaRPr lang="es-ES" dirty="0" smtClean="0"/>
          </a:p>
          <a:p>
            <a:pPr lvl="1"/>
            <a:r>
              <a:rPr lang="en-GB" dirty="0" smtClean="0"/>
              <a:t>Strategy</a:t>
            </a:r>
          </a:p>
          <a:p>
            <a:pPr lvl="2"/>
            <a:r>
              <a:rPr lang="en-GB" dirty="0"/>
              <a:t>G</a:t>
            </a:r>
            <a:r>
              <a:rPr lang="en-GB" dirty="0" smtClean="0"/>
              <a:t>enerates </a:t>
            </a:r>
            <a:r>
              <a:rPr lang="en-GB" dirty="0"/>
              <a:t>test cases based exclusively on source </a:t>
            </a:r>
            <a:r>
              <a:rPr lang="en-GB" dirty="0" smtClean="0"/>
              <a:t>code</a:t>
            </a:r>
            <a:endParaRPr lang="en-GB" dirty="0"/>
          </a:p>
          <a:p>
            <a:pPr lvl="1"/>
            <a:r>
              <a:rPr lang="en-GB" dirty="0" smtClean="0"/>
              <a:t>Inability</a:t>
            </a:r>
          </a:p>
          <a:p>
            <a:pPr lvl="2"/>
            <a:r>
              <a:rPr lang="en-GB" dirty="0"/>
              <a:t>G</a:t>
            </a:r>
            <a:r>
              <a:rPr lang="en-GB" dirty="0" smtClean="0"/>
              <a:t>enerate </a:t>
            </a:r>
            <a:r>
              <a:rPr lang="en-GB" dirty="0"/>
              <a:t>test cases for omitted </a:t>
            </a:r>
            <a:r>
              <a:rPr lang="en-GB" dirty="0" smtClean="0"/>
              <a:t>code</a:t>
            </a:r>
          </a:p>
          <a:p>
            <a:pPr lvl="1"/>
            <a:r>
              <a:rPr lang="en-GB" dirty="0" smtClean="0"/>
              <a:t>Fault</a:t>
            </a:r>
          </a:p>
          <a:p>
            <a:pPr lvl="2"/>
            <a:r>
              <a:rPr lang="en-GB" dirty="0" smtClean="0"/>
              <a:t>A programmer </a:t>
            </a:r>
            <a:r>
              <a:rPr lang="en-GB" dirty="0"/>
              <a:t>forgets to implement </a:t>
            </a:r>
            <a:r>
              <a:rPr lang="en-GB" dirty="0" smtClean="0"/>
              <a:t>division</a:t>
            </a:r>
          </a:p>
          <a:p>
            <a:pPr lvl="1"/>
            <a:r>
              <a:rPr lang="en-GB" dirty="0" smtClean="0"/>
              <a:t>Likelihood</a:t>
            </a:r>
          </a:p>
          <a:p>
            <a:pPr lvl="2"/>
            <a:r>
              <a:rPr lang="en-GB" dirty="0" smtClean="0"/>
              <a:t>Testers strictly conforming to branch testing’s prescribed strategy will not generate a test case to exercise this fault</a:t>
            </a:r>
          </a:p>
          <a:p>
            <a:pPr lvl="2"/>
            <a:r>
              <a:rPr lang="en-GB" dirty="0"/>
              <a:t>T</a:t>
            </a:r>
            <a:r>
              <a:rPr lang="en-GB" dirty="0" smtClean="0"/>
              <a:t>heoretical effectiveness for such a fault is 0%</a:t>
            </a:r>
            <a:endParaRPr lang="es-ES_tradnl" dirty="0" smtClean="0"/>
          </a:p>
          <a:p>
            <a:endParaRPr lang="es-ES" dirty="0" smtClean="0"/>
          </a:p>
        </p:txBody>
      </p:sp>
    </p:spTree>
    <p:extLst>
      <p:ext uri="{BB962C8B-B14F-4D97-AF65-F5344CB8AC3E}">
        <p14:creationId xmlns:p14="http://schemas.microsoft.com/office/powerpoint/2010/main" val="88380594"/>
      </p:ext>
    </p:extLst>
  </p:cSld>
  <p:clrMapOvr>
    <a:masterClrMapping/>
  </p:clrMapOvr>
  <mc:AlternateContent xmlns:mc="http://schemas.openxmlformats.org/markup-compatibility/2006" xmlns:p14="http://schemas.microsoft.com/office/powerpoint/2010/main">
    <mc:Choice Requires="p14">
      <p:transition spd="slow" p14:dur="2000" advTm="55545"/>
    </mc:Choice>
    <mc:Fallback xmlns="">
      <p:transition xmlns:p14="http://schemas.microsoft.com/office/powerpoint/2010/main" spd="slow" advTm="55545"/>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Fortunate</a:t>
            </a:r>
            <a:r>
              <a:rPr lang="es-ES" dirty="0" smtClean="0"/>
              <a:t> </a:t>
            </a:r>
            <a:r>
              <a:rPr lang="es-ES" dirty="0" err="1" smtClean="0"/>
              <a:t>Selections</a:t>
            </a:r>
            <a:endParaRPr lang="es-ES" dirty="0"/>
          </a:p>
        </p:txBody>
      </p:sp>
      <p:sp>
        <p:nvSpPr>
          <p:cNvPr id="3" name="Marcador de contenido 2"/>
          <p:cNvSpPr>
            <a:spLocks noGrp="1"/>
          </p:cNvSpPr>
          <p:nvPr>
            <p:ph idx="1"/>
          </p:nvPr>
        </p:nvSpPr>
        <p:spPr/>
        <p:txBody>
          <a:bodyPr>
            <a:normAutofit fontScale="92500" lnSpcReduction="10000"/>
          </a:bodyPr>
          <a:lstStyle/>
          <a:p>
            <a:r>
              <a:rPr lang="en-GB" dirty="0"/>
              <a:t>T</a:t>
            </a:r>
            <a:r>
              <a:rPr lang="en-GB" dirty="0" smtClean="0"/>
              <a:t>echniques</a:t>
            </a:r>
            <a:r>
              <a:rPr lang="en-GB" dirty="0"/>
              <a:t>’ prescribed strategy may generate a test case that exercises the fault </a:t>
            </a:r>
            <a:r>
              <a:rPr lang="en-GB" dirty="0" smtClean="0"/>
              <a:t>or not</a:t>
            </a:r>
          </a:p>
          <a:p>
            <a:pPr lvl="1"/>
            <a:r>
              <a:rPr lang="en-GB" dirty="0"/>
              <a:t>Only some of the available values within the range established by the technique’s prescribed strategy are capable of exercising a fault </a:t>
            </a:r>
            <a:endParaRPr lang="en-GB" dirty="0" smtClean="0"/>
          </a:p>
          <a:p>
            <a:endParaRPr lang="en-GB" dirty="0" smtClean="0"/>
          </a:p>
          <a:p>
            <a:r>
              <a:rPr lang="en-GB" dirty="0" smtClean="0"/>
              <a:t>Unfortunate </a:t>
            </a:r>
            <a:r>
              <a:rPr lang="en-GB" dirty="0"/>
              <a:t>choice of test data</a:t>
            </a:r>
          </a:p>
          <a:p>
            <a:pPr lvl="1"/>
            <a:r>
              <a:rPr lang="en-GB" dirty="0"/>
              <a:t>T</a:t>
            </a:r>
            <a:r>
              <a:rPr lang="en-GB" dirty="0" smtClean="0"/>
              <a:t>ester does </a:t>
            </a:r>
            <a:r>
              <a:rPr lang="en-GB" dirty="0"/>
              <a:t>not choose </a:t>
            </a:r>
            <a:r>
              <a:rPr lang="en-GB" dirty="0" smtClean="0"/>
              <a:t>one of them</a:t>
            </a:r>
            <a:endParaRPr lang="es-ES_tradnl" dirty="0"/>
          </a:p>
          <a:p>
            <a:r>
              <a:rPr lang="en-GB" dirty="0"/>
              <a:t>Fortunate choice of test data</a:t>
            </a:r>
          </a:p>
          <a:p>
            <a:pPr lvl="1"/>
            <a:r>
              <a:rPr lang="en-GB" dirty="0"/>
              <a:t>T</a:t>
            </a:r>
            <a:r>
              <a:rPr lang="en-GB" dirty="0" smtClean="0"/>
              <a:t>ester chooses one of them</a:t>
            </a:r>
            <a:endParaRPr lang="es-ES_tradnl" dirty="0"/>
          </a:p>
          <a:p>
            <a:endParaRPr lang="en-GB" dirty="0" smtClean="0"/>
          </a:p>
          <a:p>
            <a:endParaRPr lang="en-GB" dirty="0" smtClean="0"/>
          </a:p>
        </p:txBody>
      </p:sp>
    </p:spTree>
    <p:extLst>
      <p:ext uri="{BB962C8B-B14F-4D97-AF65-F5344CB8AC3E}">
        <p14:creationId xmlns:p14="http://schemas.microsoft.com/office/powerpoint/2010/main" val="2175067209"/>
      </p:ext>
    </p:extLst>
  </p:cSld>
  <p:clrMapOvr>
    <a:masterClrMapping/>
  </p:clrMapOvr>
  <mc:AlternateContent xmlns:mc="http://schemas.openxmlformats.org/markup-compatibility/2006" xmlns:p14="http://schemas.microsoft.com/office/powerpoint/2010/main">
    <mc:Choice Requires="p14">
      <p:transition spd="slow" p14:dur="2000" advTm="24323"/>
    </mc:Choice>
    <mc:Fallback xmlns="">
      <p:transition xmlns:p14="http://schemas.microsoft.com/office/powerpoint/2010/main" spd="slow" advTm="24323"/>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Fortunate</a:t>
            </a:r>
            <a:r>
              <a:rPr lang="es-ES" dirty="0" smtClean="0"/>
              <a:t> </a:t>
            </a:r>
            <a:r>
              <a:rPr lang="es-ES" dirty="0" err="1" smtClean="0"/>
              <a:t>Selections</a:t>
            </a:r>
            <a:endParaRPr lang="es-ES" dirty="0"/>
          </a:p>
        </p:txBody>
      </p:sp>
      <p:sp>
        <p:nvSpPr>
          <p:cNvPr id="3" name="Marcador de contenido 2"/>
          <p:cNvSpPr>
            <a:spLocks noGrp="1"/>
          </p:cNvSpPr>
          <p:nvPr>
            <p:ph idx="1"/>
          </p:nvPr>
        </p:nvSpPr>
        <p:spPr>
          <a:xfrm>
            <a:off x="457200" y="1646237"/>
            <a:ext cx="8229600" cy="4762836"/>
          </a:xfrm>
        </p:spPr>
        <p:txBody>
          <a:bodyPr>
            <a:normAutofit fontScale="85000" lnSpcReduction="20000"/>
          </a:bodyPr>
          <a:lstStyle/>
          <a:p>
            <a:r>
              <a:rPr lang="es-ES" dirty="0" err="1" smtClean="0"/>
              <a:t>Equivalance</a:t>
            </a:r>
            <a:r>
              <a:rPr lang="es-ES" dirty="0" smtClean="0"/>
              <a:t> </a:t>
            </a:r>
            <a:r>
              <a:rPr lang="es-ES" dirty="0" err="1" smtClean="0"/>
              <a:t>Partitioning</a:t>
            </a:r>
            <a:endParaRPr lang="es-ES" dirty="0" smtClean="0"/>
          </a:p>
          <a:p>
            <a:pPr lvl="1"/>
            <a:r>
              <a:rPr lang="en-GB" dirty="0" smtClean="0"/>
              <a:t>Strategy</a:t>
            </a:r>
          </a:p>
          <a:p>
            <a:pPr lvl="2"/>
            <a:r>
              <a:rPr lang="en-GB" dirty="0" smtClean="0"/>
              <a:t>Generate </a:t>
            </a:r>
            <a:r>
              <a:rPr lang="en-GB" dirty="0"/>
              <a:t>test cases from the specification and not from the source </a:t>
            </a:r>
            <a:r>
              <a:rPr lang="en-GB" dirty="0" smtClean="0"/>
              <a:t>code </a:t>
            </a:r>
            <a:endParaRPr lang="en-GB" dirty="0"/>
          </a:p>
          <a:p>
            <a:pPr lvl="1"/>
            <a:r>
              <a:rPr lang="en-GB" dirty="0" smtClean="0"/>
              <a:t>Limitation</a:t>
            </a:r>
          </a:p>
          <a:p>
            <a:pPr lvl="2"/>
            <a:r>
              <a:rPr lang="en-GB" dirty="0"/>
              <a:t>G</a:t>
            </a:r>
            <a:r>
              <a:rPr lang="en-GB" dirty="0" smtClean="0"/>
              <a:t>enerate </a:t>
            </a:r>
            <a:r>
              <a:rPr lang="en-GB" dirty="0"/>
              <a:t>equivalence classes (</a:t>
            </a:r>
            <a:r>
              <a:rPr lang="en-GB" dirty="0" smtClean="0"/>
              <a:t>and consequently </a:t>
            </a:r>
            <a:r>
              <a:rPr lang="en-GB" dirty="0"/>
              <a:t>test cases) for code functionality that is not listed in the </a:t>
            </a:r>
            <a:r>
              <a:rPr lang="en-GB" dirty="0" smtClean="0"/>
              <a:t>specification</a:t>
            </a:r>
          </a:p>
          <a:p>
            <a:pPr lvl="1"/>
            <a:r>
              <a:rPr lang="en-GB" dirty="0" smtClean="0"/>
              <a:t>Fault</a:t>
            </a:r>
          </a:p>
          <a:p>
            <a:pPr lvl="2"/>
            <a:r>
              <a:rPr lang="en-GB" dirty="0"/>
              <a:t>A</a:t>
            </a:r>
            <a:r>
              <a:rPr lang="en-GB" dirty="0" smtClean="0"/>
              <a:t> </a:t>
            </a:r>
            <a:r>
              <a:rPr lang="en-GB" dirty="0"/>
              <a:t>programmer implements an unspecified </a:t>
            </a:r>
            <a:r>
              <a:rPr lang="en-GB" dirty="0" smtClean="0"/>
              <a:t>operation</a:t>
            </a:r>
          </a:p>
          <a:p>
            <a:pPr lvl="1"/>
            <a:r>
              <a:rPr lang="en-GB" dirty="0" smtClean="0"/>
              <a:t>Likelihood</a:t>
            </a:r>
          </a:p>
          <a:p>
            <a:pPr lvl="2"/>
            <a:r>
              <a:rPr lang="en-GB" dirty="0" smtClean="0"/>
              <a:t>Testers </a:t>
            </a:r>
            <a:r>
              <a:rPr lang="en-GB" dirty="0"/>
              <a:t>strictly conforming to equivalence partitioning’s prescribed strategy are unable to generate a test case to exercise this </a:t>
            </a:r>
            <a:r>
              <a:rPr lang="en-GB" dirty="0" smtClean="0"/>
              <a:t>fault…</a:t>
            </a:r>
          </a:p>
          <a:p>
            <a:pPr lvl="2"/>
            <a:r>
              <a:rPr lang="es-ES_tradnl" dirty="0" err="1" smtClean="0"/>
              <a:t>Unless</a:t>
            </a:r>
            <a:r>
              <a:rPr lang="es-ES_tradnl" dirty="0" smtClean="0"/>
              <a:t> </a:t>
            </a:r>
            <a:r>
              <a:rPr lang="es-ES_tradnl" dirty="0" err="1" smtClean="0"/>
              <a:t>the</a:t>
            </a:r>
            <a:r>
              <a:rPr lang="es-ES_tradnl" dirty="0" smtClean="0"/>
              <a:t> </a:t>
            </a:r>
            <a:r>
              <a:rPr lang="es-ES_tradnl" dirty="0" err="1" smtClean="0"/>
              <a:t>specific</a:t>
            </a:r>
            <a:r>
              <a:rPr lang="es-ES_tradnl" dirty="0" smtClean="0"/>
              <a:t> case </a:t>
            </a:r>
            <a:r>
              <a:rPr lang="es-ES_tradnl" dirty="0" err="1" smtClean="0"/>
              <a:t>chosen</a:t>
            </a:r>
            <a:r>
              <a:rPr lang="es-ES_tradnl" dirty="0" smtClean="0"/>
              <a:t> </a:t>
            </a:r>
            <a:r>
              <a:rPr lang="es-ES_tradnl" dirty="0" err="1" smtClean="0"/>
              <a:t>for</a:t>
            </a:r>
            <a:r>
              <a:rPr lang="es-ES_tradnl" dirty="0" smtClean="0"/>
              <a:t> </a:t>
            </a:r>
            <a:r>
              <a:rPr lang="es-ES_tradnl" dirty="0" err="1" smtClean="0"/>
              <a:t>the</a:t>
            </a:r>
            <a:r>
              <a:rPr lang="es-ES_tradnl" dirty="0" smtClean="0"/>
              <a:t> </a:t>
            </a:r>
            <a:r>
              <a:rPr lang="es-ES_tradnl" dirty="0" err="1" smtClean="0"/>
              <a:t>invalid</a:t>
            </a:r>
            <a:r>
              <a:rPr lang="es-ES_tradnl" dirty="0" smtClean="0"/>
              <a:t> </a:t>
            </a:r>
            <a:r>
              <a:rPr lang="es-ES_tradnl" dirty="0" err="1" smtClean="0"/>
              <a:t>class</a:t>
            </a:r>
            <a:r>
              <a:rPr lang="es-ES_tradnl" dirty="0" smtClean="0"/>
              <a:t> </a:t>
            </a:r>
            <a:r>
              <a:rPr lang="es-ES_tradnl" dirty="0" err="1" smtClean="0"/>
              <a:t>is</a:t>
            </a:r>
            <a:r>
              <a:rPr lang="es-ES_tradnl" dirty="0" smtClean="0"/>
              <a:t> </a:t>
            </a:r>
            <a:r>
              <a:rPr lang="es-ES_tradnl" dirty="0" err="1" smtClean="0"/>
              <a:t>exactly</a:t>
            </a:r>
            <a:r>
              <a:rPr lang="es-ES_tradnl" dirty="0" smtClean="0"/>
              <a:t> </a:t>
            </a:r>
            <a:r>
              <a:rPr lang="es-ES_tradnl" dirty="0" err="1" smtClean="0"/>
              <a:t>the</a:t>
            </a:r>
            <a:r>
              <a:rPr lang="es-ES_tradnl" dirty="0" smtClean="0"/>
              <a:t> </a:t>
            </a:r>
            <a:r>
              <a:rPr lang="es-ES_tradnl" dirty="0" err="1" smtClean="0"/>
              <a:t>unspecified</a:t>
            </a:r>
            <a:r>
              <a:rPr lang="es-ES_tradnl" dirty="0" smtClean="0"/>
              <a:t> </a:t>
            </a:r>
            <a:r>
              <a:rPr lang="es-ES_tradnl" dirty="0" err="1" smtClean="0"/>
              <a:t>operation</a:t>
            </a:r>
            <a:endParaRPr lang="es-ES_tradnl" dirty="0" smtClean="0"/>
          </a:p>
          <a:p>
            <a:pPr lvl="2"/>
            <a:r>
              <a:rPr lang="es-ES_tradnl" dirty="0" err="1" smtClean="0"/>
              <a:t>Which</a:t>
            </a:r>
            <a:r>
              <a:rPr lang="es-ES_tradnl" dirty="0" smtClean="0"/>
              <a:t> </a:t>
            </a:r>
            <a:r>
              <a:rPr lang="es-ES_tradnl" dirty="0" err="1" smtClean="0"/>
              <a:t>likelihood</a:t>
            </a:r>
            <a:r>
              <a:rPr lang="es-ES_tradnl" dirty="0" smtClean="0"/>
              <a:t>?</a:t>
            </a:r>
            <a:endParaRPr lang="es-ES_tradnl" dirty="0"/>
          </a:p>
          <a:p>
            <a:pPr lvl="1"/>
            <a:endParaRPr lang="es-ES" dirty="0"/>
          </a:p>
        </p:txBody>
      </p:sp>
    </p:spTree>
    <p:extLst>
      <p:ext uri="{BB962C8B-B14F-4D97-AF65-F5344CB8AC3E}">
        <p14:creationId xmlns:p14="http://schemas.microsoft.com/office/powerpoint/2010/main" val="3337676453"/>
      </p:ext>
    </p:extLst>
  </p:cSld>
  <p:clrMapOvr>
    <a:masterClrMapping/>
  </p:clrMapOvr>
  <mc:AlternateContent xmlns:mc="http://schemas.openxmlformats.org/markup-compatibility/2006" xmlns:p14="http://schemas.microsoft.com/office/powerpoint/2010/main">
    <mc:Choice Requires="p14">
      <p:transition spd="slow" p14:dur="2000" advTm="159784"/>
    </mc:Choice>
    <mc:Fallback xmlns="">
      <p:transition xmlns:p14="http://schemas.microsoft.com/office/powerpoint/2010/main" spd="slow" advTm="159784"/>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Goal</a:t>
            </a:r>
            <a:endParaRPr lang="es-ES" dirty="0"/>
          </a:p>
        </p:txBody>
      </p:sp>
      <p:sp>
        <p:nvSpPr>
          <p:cNvPr id="3" name="Marcador de contenido 2"/>
          <p:cNvSpPr>
            <a:spLocks noGrp="1"/>
          </p:cNvSpPr>
          <p:nvPr>
            <p:ph idx="1"/>
          </p:nvPr>
        </p:nvSpPr>
        <p:spPr/>
        <p:txBody>
          <a:bodyPr>
            <a:normAutofit fontScale="85000" lnSpcReduction="20000"/>
          </a:bodyPr>
          <a:lstStyle/>
          <a:p>
            <a:r>
              <a:rPr lang="en-GB" dirty="0" smtClean="0"/>
              <a:t>Testers should</a:t>
            </a:r>
            <a:r>
              <a:rPr lang="en-GB" dirty="0"/>
              <a:t> </a:t>
            </a:r>
            <a:r>
              <a:rPr lang="en-GB" dirty="0" smtClean="0"/>
              <a:t>apply </a:t>
            </a:r>
            <a:r>
              <a:rPr lang="en-GB" dirty="0"/>
              <a:t>technique strictly as </a:t>
            </a:r>
            <a:r>
              <a:rPr lang="en-GB" dirty="0" smtClean="0"/>
              <a:t>prescribed but, in practice, conformance </a:t>
            </a:r>
            <a:r>
              <a:rPr lang="en-GB" dirty="0"/>
              <a:t>to the prescribed </a:t>
            </a:r>
            <a:r>
              <a:rPr lang="en-GB" dirty="0" smtClean="0"/>
              <a:t>strategy</a:t>
            </a:r>
            <a:r>
              <a:rPr lang="en-GB" dirty="0"/>
              <a:t> </a:t>
            </a:r>
            <a:r>
              <a:rPr lang="en-GB" dirty="0" smtClean="0"/>
              <a:t>varies</a:t>
            </a:r>
            <a:r>
              <a:rPr lang="es-ES_tradnl" dirty="0" smtClean="0"/>
              <a:t> </a:t>
            </a:r>
          </a:p>
          <a:p>
            <a:endParaRPr lang="es-ES_tradnl" sz="1600" dirty="0" smtClean="0"/>
          </a:p>
          <a:p>
            <a:r>
              <a:rPr lang="es-ES_tradnl" dirty="0" err="1" smtClean="0"/>
              <a:t>Does</a:t>
            </a:r>
            <a:r>
              <a:rPr lang="es-ES_tradnl" dirty="0" smtClean="0"/>
              <a:t> </a:t>
            </a:r>
            <a:r>
              <a:rPr lang="es-ES_tradnl" dirty="0" err="1" smtClean="0"/>
              <a:t>tester</a:t>
            </a:r>
            <a:r>
              <a:rPr lang="es-ES_tradnl" dirty="0" smtClean="0"/>
              <a:t> </a:t>
            </a:r>
            <a:r>
              <a:rPr lang="es-ES_tradnl" dirty="0" err="1" smtClean="0"/>
              <a:t>contribute</a:t>
            </a:r>
            <a:r>
              <a:rPr lang="es-ES_tradnl" dirty="0" smtClean="0"/>
              <a:t> </a:t>
            </a:r>
            <a:r>
              <a:rPr lang="es-ES_tradnl" dirty="0" err="1" smtClean="0"/>
              <a:t>to</a:t>
            </a:r>
            <a:r>
              <a:rPr lang="es-ES_tradnl" dirty="0" smtClean="0"/>
              <a:t> </a:t>
            </a:r>
            <a:r>
              <a:rPr lang="es-ES_tradnl" dirty="0" err="1" smtClean="0"/>
              <a:t>testing</a:t>
            </a:r>
            <a:r>
              <a:rPr lang="es-ES_tradnl" dirty="0" smtClean="0"/>
              <a:t> </a:t>
            </a:r>
            <a:r>
              <a:rPr lang="es-ES_tradnl" dirty="0" err="1" smtClean="0"/>
              <a:t>technique</a:t>
            </a:r>
            <a:r>
              <a:rPr lang="es-ES_tradnl" dirty="0" smtClean="0"/>
              <a:t> </a:t>
            </a:r>
            <a:r>
              <a:rPr lang="es-ES_tradnl" dirty="0" err="1" smtClean="0"/>
              <a:t>effectiveness</a:t>
            </a:r>
            <a:r>
              <a:rPr lang="es-ES_tradnl" dirty="0" smtClean="0"/>
              <a:t>?</a:t>
            </a:r>
          </a:p>
          <a:p>
            <a:pPr lvl="1"/>
            <a:r>
              <a:rPr lang="es-ES_tradnl" dirty="0" err="1" smtClean="0"/>
              <a:t>If</a:t>
            </a:r>
            <a:r>
              <a:rPr lang="es-ES_tradnl" dirty="0" smtClean="0"/>
              <a:t> so, </a:t>
            </a:r>
            <a:r>
              <a:rPr lang="es-ES_tradnl" dirty="0" err="1" smtClean="0"/>
              <a:t>how</a:t>
            </a:r>
            <a:r>
              <a:rPr lang="es-ES_tradnl" dirty="0" smtClean="0"/>
              <a:t> </a:t>
            </a:r>
            <a:r>
              <a:rPr lang="es-ES_tradnl" dirty="0" err="1" smtClean="0"/>
              <a:t>much</a:t>
            </a:r>
            <a:r>
              <a:rPr lang="es-ES_tradnl" dirty="0" smtClean="0"/>
              <a:t>? In </a:t>
            </a:r>
            <a:r>
              <a:rPr lang="es-ES_tradnl" dirty="0" err="1" smtClean="0"/>
              <a:t>which</a:t>
            </a:r>
            <a:r>
              <a:rPr lang="es-ES_tradnl" dirty="0" smtClean="0"/>
              <a:t> </a:t>
            </a:r>
            <a:r>
              <a:rPr lang="es-ES_tradnl" dirty="0" err="1" smtClean="0"/>
              <a:t>way</a:t>
            </a:r>
            <a:r>
              <a:rPr lang="es-ES_tradnl" dirty="0" smtClean="0"/>
              <a:t>?</a:t>
            </a:r>
          </a:p>
          <a:p>
            <a:pPr lvl="1"/>
            <a:endParaRPr lang="es-ES_tradnl" sz="1700" dirty="0" smtClean="0"/>
          </a:p>
          <a:p>
            <a:r>
              <a:rPr lang="en-GB" dirty="0" smtClean="0"/>
              <a:t>Two techniques studied</a:t>
            </a:r>
            <a:endParaRPr lang="en-GB" dirty="0"/>
          </a:p>
          <a:p>
            <a:pPr lvl="1"/>
            <a:r>
              <a:rPr lang="es-ES_tradnl" dirty="0" err="1"/>
              <a:t>Equivalence</a:t>
            </a:r>
            <a:r>
              <a:rPr lang="es-ES_tradnl" dirty="0"/>
              <a:t> </a:t>
            </a:r>
            <a:r>
              <a:rPr lang="es-ES_tradnl" dirty="0" err="1"/>
              <a:t>Partitioning</a:t>
            </a:r>
            <a:r>
              <a:rPr lang="es-ES_tradnl" dirty="0"/>
              <a:t> </a:t>
            </a:r>
          </a:p>
          <a:p>
            <a:pPr lvl="1"/>
            <a:r>
              <a:rPr lang="es-ES_tradnl" dirty="0" err="1"/>
              <a:t>Branch</a:t>
            </a:r>
            <a:r>
              <a:rPr lang="es-ES_tradnl" dirty="0"/>
              <a:t> </a:t>
            </a:r>
            <a:r>
              <a:rPr lang="es-ES_tradnl" dirty="0" err="1" smtClean="0"/>
              <a:t>Testing</a:t>
            </a:r>
            <a:endParaRPr lang="es-ES_tradnl" dirty="0" smtClean="0"/>
          </a:p>
          <a:p>
            <a:pPr lvl="1"/>
            <a:endParaRPr lang="es-ES_tradnl" sz="1900" dirty="0" smtClean="0"/>
          </a:p>
          <a:p>
            <a:r>
              <a:rPr lang="es-ES_tradnl" dirty="0" err="1" smtClean="0"/>
              <a:t>Approach</a:t>
            </a:r>
            <a:endParaRPr lang="es-ES_tradnl" dirty="0" smtClean="0"/>
          </a:p>
          <a:p>
            <a:pPr lvl="1"/>
            <a:r>
              <a:rPr lang="es-ES_tradnl" dirty="0" err="1" smtClean="0"/>
              <a:t>Empirical</a:t>
            </a:r>
            <a:endParaRPr lang="es-ES" dirty="0"/>
          </a:p>
          <a:p>
            <a:endParaRPr lang="es-ES_tradnl" dirty="0" smtClean="0"/>
          </a:p>
        </p:txBody>
      </p:sp>
    </p:spTree>
    <p:extLst>
      <p:ext uri="{BB962C8B-B14F-4D97-AF65-F5344CB8AC3E}">
        <p14:creationId xmlns:p14="http://schemas.microsoft.com/office/powerpoint/2010/main" val="2840911202"/>
      </p:ext>
    </p:extLst>
  </p:cSld>
  <p:clrMapOvr>
    <a:masterClrMapping/>
  </p:clrMapOvr>
  <mc:AlternateContent xmlns:mc="http://schemas.openxmlformats.org/markup-compatibility/2006" xmlns:p14="http://schemas.microsoft.com/office/powerpoint/2010/main">
    <mc:Choice Requires="p14">
      <p:transition spd="slow" p14:dur="2000" advTm="92149"/>
    </mc:Choice>
    <mc:Fallback xmlns="">
      <p:transition xmlns:p14="http://schemas.microsoft.com/office/powerpoint/2010/main" spd="slow" advTm="9214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t>Fortunate</a:t>
            </a:r>
            <a:r>
              <a:rPr lang="es-ES" dirty="0"/>
              <a:t> </a:t>
            </a:r>
            <a:r>
              <a:rPr lang="es-ES" dirty="0" err="1"/>
              <a:t>Selections</a:t>
            </a:r>
            <a:endParaRPr lang="es-ES" dirty="0"/>
          </a:p>
        </p:txBody>
      </p:sp>
      <p:sp>
        <p:nvSpPr>
          <p:cNvPr id="3" name="Marcador de contenido 2"/>
          <p:cNvSpPr>
            <a:spLocks noGrp="1"/>
          </p:cNvSpPr>
          <p:nvPr>
            <p:ph idx="1"/>
          </p:nvPr>
        </p:nvSpPr>
        <p:spPr>
          <a:xfrm>
            <a:off x="457200" y="1646236"/>
            <a:ext cx="8229600" cy="4886649"/>
          </a:xfrm>
        </p:spPr>
        <p:txBody>
          <a:bodyPr>
            <a:normAutofit fontScale="77500" lnSpcReduction="20000"/>
          </a:bodyPr>
          <a:lstStyle/>
          <a:p>
            <a:pPr lvl="0"/>
            <a:r>
              <a:rPr lang="es-ES" dirty="0" err="1" smtClean="0"/>
              <a:t>Brach</a:t>
            </a:r>
            <a:r>
              <a:rPr lang="es-ES" dirty="0" smtClean="0"/>
              <a:t> </a:t>
            </a:r>
            <a:r>
              <a:rPr lang="es-ES" dirty="0" err="1" smtClean="0"/>
              <a:t>Testing</a:t>
            </a:r>
            <a:r>
              <a:rPr lang="es-ES" dirty="0"/>
              <a:t>	</a:t>
            </a:r>
            <a:endParaRPr lang="es-ES" dirty="0" smtClean="0"/>
          </a:p>
          <a:p>
            <a:pPr lvl="1"/>
            <a:r>
              <a:rPr lang="en-GB" dirty="0" smtClean="0"/>
              <a:t>Strategy</a:t>
            </a:r>
          </a:p>
          <a:p>
            <a:pPr lvl="2"/>
            <a:r>
              <a:rPr lang="en-GB" dirty="0" smtClean="0"/>
              <a:t>Tester are free </a:t>
            </a:r>
            <a:r>
              <a:rPr lang="en-GB" dirty="0"/>
              <a:t>to choose </a:t>
            </a:r>
            <a:r>
              <a:rPr lang="en-GB" dirty="0" smtClean="0"/>
              <a:t>the test data to cover a decision</a:t>
            </a:r>
          </a:p>
          <a:p>
            <a:pPr lvl="1"/>
            <a:r>
              <a:rPr lang="en-GB" dirty="0" smtClean="0"/>
              <a:t>Example</a:t>
            </a:r>
          </a:p>
          <a:p>
            <a:pPr lvl="2"/>
            <a:r>
              <a:rPr lang="en-GB" dirty="0"/>
              <a:t>C</a:t>
            </a:r>
            <a:r>
              <a:rPr lang="en-GB" dirty="0" smtClean="0"/>
              <a:t>ode </a:t>
            </a:r>
            <a:r>
              <a:rPr lang="en-GB" dirty="0"/>
              <a:t>line which checks number of inputs  </a:t>
            </a:r>
            <a:r>
              <a:rPr lang="en-GB" dirty="0" smtClean="0"/>
              <a:t>(If Number</a:t>
            </a:r>
            <a:r>
              <a:rPr lang="en-GB" dirty="0"/>
              <a:t>-of-Arguments &gt;= 4) </a:t>
            </a:r>
          </a:p>
          <a:p>
            <a:pPr lvl="2"/>
            <a:r>
              <a:rPr lang="en-GB" dirty="0"/>
              <a:t>Multiple values can be used to output a false decision for this </a:t>
            </a:r>
            <a:r>
              <a:rPr lang="en-GB" dirty="0" smtClean="0"/>
              <a:t>line</a:t>
            </a:r>
          </a:p>
          <a:p>
            <a:pPr lvl="1"/>
            <a:r>
              <a:rPr lang="en-GB" dirty="0" smtClean="0"/>
              <a:t>Fault</a:t>
            </a:r>
          </a:p>
          <a:p>
            <a:pPr lvl="2"/>
            <a:r>
              <a:rPr lang="en-GB" dirty="0" smtClean="0"/>
              <a:t>The line incorrectly </a:t>
            </a:r>
            <a:r>
              <a:rPr lang="en-GB" dirty="0"/>
              <a:t>reads </a:t>
            </a:r>
            <a:r>
              <a:rPr lang="en-GB" dirty="0" smtClean="0"/>
              <a:t>(If Number</a:t>
            </a:r>
            <a:r>
              <a:rPr lang="en-GB" dirty="0"/>
              <a:t>-of-</a:t>
            </a:r>
            <a:r>
              <a:rPr lang="en-GB" dirty="0" smtClean="0"/>
              <a:t>Arguments &gt; </a:t>
            </a:r>
            <a:r>
              <a:rPr lang="en-GB" dirty="0"/>
              <a:t>4</a:t>
            </a:r>
            <a:r>
              <a:rPr lang="en-GB" dirty="0" smtClean="0"/>
              <a:t>)</a:t>
            </a:r>
            <a:endParaRPr lang="en-GB" dirty="0"/>
          </a:p>
          <a:p>
            <a:pPr lvl="1"/>
            <a:r>
              <a:rPr lang="en-GB" dirty="0" smtClean="0"/>
              <a:t>Likelihood</a:t>
            </a:r>
          </a:p>
          <a:p>
            <a:pPr lvl="2"/>
            <a:r>
              <a:rPr lang="en-GB" dirty="0"/>
              <a:t>To output a false </a:t>
            </a:r>
            <a:r>
              <a:rPr lang="en-GB" dirty="0" smtClean="0"/>
              <a:t>decision </a:t>
            </a:r>
            <a:r>
              <a:rPr lang="en-GB" dirty="0"/>
              <a:t>the value of </a:t>
            </a:r>
            <a:r>
              <a:rPr lang="en-GB" dirty="0" err="1"/>
              <a:t>nArgs</a:t>
            </a:r>
            <a:r>
              <a:rPr lang="en-GB" dirty="0"/>
              <a:t> must be less than or equal to </a:t>
            </a:r>
            <a:r>
              <a:rPr lang="en-GB" dirty="0" smtClean="0"/>
              <a:t>4</a:t>
            </a:r>
            <a:endParaRPr lang="en-GB" dirty="0"/>
          </a:p>
          <a:p>
            <a:pPr lvl="2"/>
            <a:r>
              <a:rPr lang="en-GB" dirty="0"/>
              <a:t>Only if the value </a:t>
            </a:r>
            <a:r>
              <a:rPr lang="en-GB" dirty="0" smtClean="0"/>
              <a:t>is </a:t>
            </a:r>
            <a:r>
              <a:rPr lang="en-GB" dirty="0"/>
              <a:t>4 </a:t>
            </a:r>
            <a:r>
              <a:rPr lang="en-GB" dirty="0" smtClean="0"/>
              <a:t>the </a:t>
            </a:r>
            <a:r>
              <a:rPr lang="en-GB" dirty="0"/>
              <a:t>test case </a:t>
            </a:r>
            <a:r>
              <a:rPr lang="en-GB" dirty="0" smtClean="0"/>
              <a:t>will exercised </a:t>
            </a:r>
            <a:r>
              <a:rPr lang="en-GB" dirty="0"/>
              <a:t>the </a:t>
            </a:r>
            <a:r>
              <a:rPr lang="en-GB" dirty="0" smtClean="0"/>
              <a:t>fault</a:t>
            </a:r>
          </a:p>
          <a:p>
            <a:pPr lvl="2"/>
            <a:r>
              <a:rPr lang="en-GB" dirty="0"/>
              <a:t>T</a:t>
            </a:r>
            <a:r>
              <a:rPr lang="en-GB" dirty="0" smtClean="0"/>
              <a:t>esters </a:t>
            </a:r>
            <a:r>
              <a:rPr lang="en-GB" dirty="0"/>
              <a:t>strictly conforming to branch testing’s prescribed strategy can choose other values of </a:t>
            </a:r>
            <a:r>
              <a:rPr lang="en-GB" dirty="0" err="1"/>
              <a:t>nArgs</a:t>
            </a:r>
            <a:r>
              <a:rPr lang="en-GB" dirty="0"/>
              <a:t> to output a false </a:t>
            </a:r>
            <a:r>
              <a:rPr lang="en-GB" dirty="0" smtClean="0"/>
              <a:t>decision</a:t>
            </a:r>
          </a:p>
          <a:p>
            <a:pPr lvl="2"/>
            <a:r>
              <a:rPr lang="en-GB" dirty="0" smtClean="0"/>
              <a:t>25%, if we consider that the possible test values are 1, 2, 3, 4 for a false decision</a:t>
            </a:r>
            <a:endParaRPr lang="es-ES_tradnl" dirty="0"/>
          </a:p>
          <a:p>
            <a:pPr lvl="1"/>
            <a:endParaRPr lang="es-ES" dirty="0" smtClean="0"/>
          </a:p>
        </p:txBody>
      </p:sp>
    </p:spTree>
    <p:extLst>
      <p:ext uri="{BB962C8B-B14F-4D97-AF65-F5344CB8AC3E}">
        <p14:creationId xmlns:p14="http://schemas.microsoft.com/office/powerpoint/2010/main" val="2050173761"/>
      </p:ext>
    </p:extLst>
  </p:cSld>
  <p:clrMapOvr>
    <a:masterClrMapping/>
  </p:clrMapOvr>
  <mc:AlternateContent xmlns:mc="http://schemas.openxmlformats.org/markup-compatibility/2006" xmlns:p14="http://schemas.microsoft.com/office/powerpoint/2010/main">
    <mc:Choice Requires="p14">
      <p:transition spd="slow" p14:dur="2000" advTm="174866"/>
    </mc:Choice>
    <mc:Fallback xmlns="">
      <p:transition xmlns:p14="http://schemas.microsoft.com/office/powerpoint/2010/main" spd="slow" advTm="174866"/>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Faults</a:t>
            </a:r>
            <a:r>
              <a:rPr lang="es-ES" dirty="0" smtClean="0"/>
              <a:t> </a:t>
            </a:r>
            <a:r>
              <a:rPr lang="es-ES" dirty="0" err="1" smtClean="0"/>
              <a:t>Type</a:t>
            </a:r>
            <a:r>
              <a:rPr lang="es-ES" dirty="0" smtClean="0"/>
              <a:t> </a:t>
            </a:r>
            <a:r>
              <a:rPr lang="es-ES" dirty="0" err="1" smtClean="0"/>
              <a:t>Used</a:t>
            </a:r>
            <a:endParaRPr lang="es-ES" dirty="0"/>
          </a:p>
        </p:txBody>
      </p:sp>
      <p:graphicFrame>
        <p:nvGraphicFramePr>
          <p:cNvPr id="4" name="3 Marcador de contenido"/>
          <p:cNvGraphicFramePr>
            <a:graphicFrameLocks noGrp="1"/>
          </p:cNvGraphicFramePr>
          <p:nvPr>
            <p:ph idx="1"/>
          </p:nvPr>
        </p:nvGraphicFramePr>
        <p:xfrm>
          <a:off x="150928" y="1686052"/>
          <a:ext cx="8866100" cy="4650740"/>
        </p:xfrm>
        <a:graphic>
          <a:graphicData uri="http://schemas.openxmlformats.org/drawingml/2006/table">
            <a:tbl>
              <a:tblPr firstRow="1" bandRow="1">
                <a:tableStyleId>{5C22544A-7EE6-4342-B048-85BDC9FD1C3A}</a:tableStyleId>
              </a:tblPr>
              <a:tblGrid>
                <a:gridCol w="514667"/>
                <a:gridCol w="2314845"/>
                <a:gridCol w="335366"/>
                <a:gridCol w="335366"/>
                <a:gridCol w="335366"/>
                <a:gridCol w="335366"/>
                <a:gridCol w="335366"/>
                <a:gridCol w="335366"/>
                <a:gridCol w="335366"/>
                <a:gridCol w="335366"/>
                <a:gridCol w="335366"/>
                <a:gridCol w="335366"/>
                <a:gridCol w="335366"/>
                <a:gridCol w="335366"/>
                <a:gridCol w="335366"/>
                <a:gridCol w="335366"/>
                <a:gridCol w="335366"/>
                <a:gridCol w="335366"/>
                <a:gridCol w="335366"/>
                <a:gridCol w="335366"/>
              </a:tblGrid>
              <a:tr h="370840">
                <a:tc>
                  <a:txBody>
                    <a:bodyPr/>
                    <a:lstStyle/>
                    <a:p>
                      <a:pPr indent="0" algn="ctr"/>
                      <a:endParaRPr lang="es-ES" sz="1800" dirty="0">
                        <a:latin typeface="+mn-lt"/>
                      </a:endParaRPr>
                    </a:p>
                  </a:txBody>
                  <a:tcPr anchor="ctr"/>
                </a:tc>
                <a:tc>
                  <a:txBody>
                    <a:bodyPr/>
                    <a:lstStyle/>
                    <a:p>
                      <a:pPr indent="0" algn="ctr"/>
                      <a:endParaRPr lang="es-ES" sz="1800" dirty="0">
                        <a:latin typeface="+mn-lt"/>
                      </a:endParaRPr>
                    </a:p>
                  </a:txBody>
                  <a:tcPr anchor="ctr"/>
                </a:tc>
                <a:tc gridSpan="6">
                  <a:txBody>
                    <a:bodyPr/>
                    <a:lstStyle/>
                    <a:p>
                      <a:pPr indent="0" algn="ctr">
                        <a:lnSpc>
                          <a:spcPct val="95000"/>
                        </a:lnSpc>
                        <a:spcAft>
                          <a:spcPts val="0"/>
                        </a:spcAft>
                      </a:pPr>
                      <a:r>
                        <a:rPr lang="es-ES" sz="1800" spc="-5" dirty="0" err="1" smtClean="0">
                          <a:latin typeface="+mn-lt"/>
                          <a:ea typeface="SimSun"/>
                          <a:cs typeface="Arial"/>
                        </a:rPr>
                        <a:t>cmdline</a:t>
                      </a:r>
                      <a:endParaRPr lang="es-ES" sz="1800" spc="-5" dirty="0">
                        <a:latin typeface="+mn-lt"/>
                        <a:ea typeface="SimSun"/>
                        <a:cs typeface="Arial"/>
                      </a:endParaRPr>
                    </a:p>
                  </a:txBody>
                  <a:tcPr marL="17780" marR="17780" marT="0" marB="0" anchor="ctr"/>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gridSpan="6">
                  <a:txBody>
                    <a:bodyPr/>
                    <a:lstStyle/>
                    <a:p>
                      <a:pPr indent="0" algn="ctr">
                        <a:lnSpc>
                          <a:spcPct val="95000"/>
                        </a:lnSpc>
                        <a:spcAft>
                          <a:spcPts val="0"/>
                        </a:spcAft>
                      </a:pPr>
                      <a:r>
                        <a:rPr lang="es-ES" sz="1800" spc="-5" dirty="0" err="1" smtClean="0">
                          <a:latin typeface="+mn-lt"/>
                          <a:ea typeface="SimSun"/>
                          <a:cs typeface="Arial"/>
                        </a:rPr>
                        <a:t>nametbl</a:t>
                      </a:r>
                      <a:endParaRPr lang="es-ES" sz="1800" spc="-5" dirty="0">
                        <a:latin typeface="+mn-lt"/>
                        <a:ea typeface="SimSun"/>
                        <a:cs typeface="Arial"/>
                      </a:endParaRPr>
                    </a:p>
                  </a:txBody>
                  <a:tcPr marL="17780" marR="17780" marT="0" marB="0" anchor="ctr"/>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gridSpan="6">
                  <a:txBody>
                    <a:bodyPr/>
                    <a:lstStyle/>
                    <a:p>
                      <a:pPr indent="0" algn="ctr">
                        <a:lnSpc>
                          <a:spcPct val="95000"/>
                        </a:lnSpc>
                        <a:spcAft>
                          <a:spcPts val="0"/>
                        </a:spcAft>
                      </a:pPr>
                      <a:r>
                        <a:rPr lang="es-ES" sz="1800" spc="-5" dirty="0" err="1" smtClean="0">
                          <a:latin typeface="+mn-lt"/>
                          <a:ea typeface="SimSun"/>
                          <a:cs typeface="Arial"/>
                        </a:rPr>
                        <a:t>ntree</a:t>
                      </a:r>
                      <a:endParaRPr lang="es-ES" sz="1800" spc="-5" dirty="0">
                        <a:latin typeface="+mn-lt"/>
                        <a:ea typeface="SimSun"/>
                        <a:cs typeface="Arial"/>
                      </a:endParaRPr>
                    </a:p>
                  </a:txBody>
                  <a:tcPr marL="17780" marR="17780" marT="0" marB="0" anchor="ctr"/>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c hMerge="1">
                  <a:txBody>
                    <a:bodyPr/>
                    <a:lstStyle/>
                    <a:p>
                      <a:pPr indent="0" algn="ctr">
                        <a:lnSpc>
                          <a:spcPct val="95000"/>
                        </a:lnSpc>
                        <a:spcAft>
                          <a:spcPts val="0"/>
                        </a:spcAft>
                      </a:pPr>
                      <a:endParaRPr lang="es-ES" sz="1800" spc="-5" dirty="0">
                        <a:latin typeface="Rockwell" pitchFamily="18" charset="0"/>
                        <a:ea typeface="SimSun"/>
                        <a:cs typeface="Arial"/>
                      </a:endParaRPr>
                    </a:p>
                  </a:txBody>
                  <a:tcPr marL="17780" marR="17780" marT="0" marB="0"/>
                </a:tc>
              </a:tr>
              <a:tr h="370840">
                <a:tc>
                  <a:txBody>
                    <a:bodyPr/>
                    <a:lstStyle/>
                    <a:p>
                      <a:pPr indent="0" algn="ctr"/>
                      <a:endParaRPr lang="es-ES" sz="1800" dirty="0">
                        <a:latin typeface="+mn-lt"/>
                      </a:endParaRPr>
                    </a:p>
                  </a:txBody>
                  <a:tcPr anchor="ctr"/>
                </a:tc>
                <a:tc>
                  <a:txBody>
                    <a:bodyPr/>
                    <a:lstStyle/>
                    <a:p>
                      <a:endParaRPr lang="es-ES"/>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F1</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F2</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F3</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F4</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F5</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F6</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F1</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F2</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F3</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F4</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F5</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F6</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F1</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F2</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F3</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F4</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F5</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b="1" i="1" spc="-5" dirty="0">
                          <a:latin typeface="+mn-lt"/>
                          <a:ea typeface="SimSun"/>
                          <a:cs typeface="Arial"/>
                        </a:rPr>
                        <a:t>F6</a:t>
                      </a:r>
                      <a:endParaRPr lang="es-ES" sz="1800" spc="-5" dirty="0">
                        <a:latin typeface="+mn-lt"/>
                        <a:ea typeface="SimSun"/>
                        <a:cs typeface="Arial"/>
                      </a:endParaRPr>
                    </a:p>
                  </a:txBody>
                  <a:tcPr marL="17780" marR="17780" marT="0" marB="0" anchor="ctr"/>
                </a:tc>
              </a:tr>
              <a:tr h="370840">
                <a:tc rowSpan="2">
                  <a:txBody>
                    <a:bodyPr/>
                    <a:lstStyle/>
                    <a:p>
                      <a:pPr indent="0" algn="ctr"/>
                      <a:r>
                        <a:rPr lang="es-ES" sz="1800" dirty="0" smtClean="0">
                          <a:latin typeface="+mn-lt"/>
                        </a:rPr>
                        <a:t>BT</a:t>
                      </a:r>
                      <a:endParaRPr lang="es-ES" sz="1800" dirty="0">
                        <a:latin typeface="+mn-lt"/>
                      </a:endParaRPr>
                    </a:p>
                  </a:txBody>
                  <a:tcPr anchor="ctr"/>
                </a:tc>
                <a:tc>
                  <a:txBody>
                    <a:bodyPr/>
                    <a:lstStyle/>
                    <a:p>
                      <a:pPr indent="0" algn="l">
                        <a:lnSpc>
                          <a:spcPct val="95000"/>
                        </a:lnSpc>
                        <a:spcAft>
                          <a:spcPts val="0"/>
                        </a:spcAft>
                      </a:pPr>
                      <a:r>
                        <a:rPr lang="en-GB" sz="1800" spc="-5" dirty="0">
                          <a:latin typeface="+mn-lt"/>
                          <a:ea typeface="SimSun"/>
                        </a:rPr>
                        <a:t>Unimplemented specification </a:t>
                      </a:r>
                      <a:endParaRPr lang="es-ES" sz="1800" spc="-5" dirty="0">
                        <a:latin typeface="+mn-lt"/>
                        <a:ea typeface="SimSun"/>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r>
              <a:tr h="370840">
                <a:tc vMerge="1">
                  <a:txBody>
                    <a:bodyPr/>
                    <a:lstStyle/>
                    <a:p>
                      <a:pPr indent="0" algn="ctr"/>
                      <a:endParaRPr lang="es-ES" sz="1800" dirty="0">
                        <a:latin typeface="+mn-lt"/>
                      </a:endParaRPr>
                    </a:p>
                  </a:txBody>
                  <a:tcPr/>
                </a:tc>
                <a:tc>
                  <a:txBody>
                    <a:bodyPr/>
                    <a:lstStyle/>
                    <a:p>
                      <a:pPr indent="0" algn="l">
                        <a:lnSpc>
                          <a:spcPct val="95000"/>
                        </a:lnSpc>
                        <a:spcAft>
                          <a:spcPts val="0"/>
                        </a:spcAft>
                      </a:pPr>
                      <a:r>
                        <a:rPr lang="en-GB" sz="1800" spc="-5" dirty="0">
                          <a:latin typeface="+mn-lt"/>
                          <a:ea typeface="SimSun"/>
                        </a:rPr>
                        <a:t>Test data used to achieve coverage</a:t>
                      </a:r>
                      <a:endParaRPr lang="es-ES" sz="1800" spc="-5" dirty="0">
                        <a:latin typeface="+mn-lt"/>
                        <a:ea typeface="SimSun"/>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r>
              <a:tr h="370840">
                <a:tc rowSpan="4">
                  <a:txBody>
                    <a:bodyPr/>
                    <a:lstStyle/>
                    <a:p>
                      <a:pPr indent="0" algn="ctr"/>
                      <a:r>
                        <a:rPr lang="es-ES" sz="1800" dirty="0" smtClean="0">
                          <a:latin typeface="+mn-lt"/>
                        </a:rPr>
                        <a:t>EP</a:t>
                      </a:r>
                      <a:endParaRPr lang="es-ES" sz="1800" dirty="0">
                        <a:latin typeface="+mn-lt"/>
                      </a:endParaRPr>
                    </a:p>
                  </a:txBody>
                  <a:tcPr anchor="ctr"/>
                </a:tc>
                <a:tc>
                  <a:txBody>
                    <a:bodyPr/>
                    <a:lstStyle/>
                    <a:p>
                      <a:pPr indent="0" algn="l">
                        <a:lnSpc>
                          <a:spcPct val="95000"/>
                        </a:lnSpc>
                        <a:spcAft>
                          <a:spcPts val="0"/>
                        </a:spcAft>
                      </a:pPr>
                      <a:r>
                        <a:rPr lang="en-GB" sz="1800" spc="-5" dirty="0">
                          <a:latin typeface="+mn-lt"/>
                          <a:ea typeface="SimSun"/>
                        </a:rPr>
                        <a:t>Combination of invalid equivalence classes</a:t>
                      </a:r>
                      <a:endParaRPr lang="es-ES" sz="1800" spc="-5" dirty="0">
                        <a:latin typeface="+mn-lt"/>
                        <a:ea typeface="SimSun"/>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r>
              <a:tr h="370840">
                <a:tc vMerge="1">
                  <a:txBody>
                    <a:bodyPr/>
                    <a:lstStyle/>
                    <a:p>
                      <a:pPr indent="0" algn="ctr"/>
                      <a:endParaRPr lang="es-ES" sz="1800" dirty="0">
                        <a:latin typeface="+mn-lt"/>
                      </a:endParaRPr>
                    </a:p>
                  </a:txBody>
                  <a:tcPr/>
                </a:tc>
                <a:tc>
                  <a:txBody>
                    <a:bodyPr/>
                    <a:lstStyle/>
                    <a:p>
                      <a:pPr indent="0" algn="l">
                        <a:lnSpc>
                          <a:spcPct val="95000"/>
                        </a:lnSpc>
                        <a:spcAft>
                          <a:spcPts val="0"/>
                        </a:spcAft>
                      </a:pPr>
                      <a:r>
                        <a:rPr lang="en-GB" sz="1800" spc="-5" dirty="0">
                          <a:latin typeface="+mn-lt"/>
                          <a:ea typeface="SimSun"/>
                        </a:rPr>
                        <a:t>Chosen combination of valid equivalence classes</a:t>
                      </a:r>
                      <a:endParaRPr lang="es-ES" sz="1800" spc="-5" dirty="0">
                        <a:latin typeface="+mn-lt"/>
                        <a:ea typeface="SimSun"/>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r>
              <a:tr h="370840">
                <a:tc vMerge="1">
                  <a:txBody>
                    <a:bodyPr/>
                    <a:lstStyle/>
                    <a:p>
                      <a:pPr indent="0" algn="ctr"/>
                      <a:endParaRPr lang="es-ES" sz="1800" dirty="0">
                        <a:latin typeface="+mn-lt"/>
                      </a:endParaRPr>
                    </a:p>
                  </a:txBody>
                  <a:tcPr/>
                </a:tc>
                <a:tc>
                  <a:txBody>
                    <a:bodyPr/>
                    <a:lstStyle/>
                    <a:p>
                      <a:pPr indent="0" algn="l">
                        <a:lnSpc>
                          <a:spcPct val="95000"/>
                        </a:lnSpc>
                        <a:spcAft>
                          <a:spcPts val="0"/>
                        </a:spcAft>
                      </a:pPr>
                      <a:r>
                        <a:rPr lang="en-GB" sz="1800" spc="-5" dirty="0">
                          <a:latin typeface="+mn-lt"/>
                          <a:ea typeface="SimSun"/>
                        </a:rPr>
                        <a:t>Test data used to combine classes</a:t>
                      </a:r>
                      <a:endParaRPr lang="es-ES" sz="1800" spc="-5" dirty="0">
                        <a:latin typeface="+mn-lt"/>
                        <a:ea typeface="SimSun"/>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a:latin typeface="+mn-lt"/>
                          <a:ea typeface="SimSun"/>
                          <a:cs typeface="Arial"/>
                        </a:rPr>
                        <a:t>X</a:t>
                      </a:r>
                      <a:endParaRPr lang="es-ES"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r>
              <a:tr h="370840">
                <a:tc vMerge="1">
                  <a:txBody>
                    <a:bodyPr/>
                    <a:lstStyle/>
                    <a:p>
                      <a:pPr indent="0" algn="ctr"/>
                      <a:endParaRPr lang="es-ES" sz="1800" dirty="0">
                        <a:latin typeface="+mn-lt"/>
                      </a:endParaRPr>
                    </a:p>
                  </a:txBody>
                  <a:tcPr/>
                </a:tc>
                <a:tc>
                  <a:txBody>
                    <a:bodyPr/>
                    <a:lstStyle/>
                    <a:p>
                      <a:pPr indent="0" algn="l">
                        <a:lnSpc>
                          <a:spcPct val="95000"/>
                        </a:lnSpc>
                        <a:spcAft>
                          <a:spcPts val="0"/>
                        </a:spcAft>
                      </a:pPr>
                      <a:r>
                        <a:rPr lang="en-GB" sz="1800" spc="-5" dirty="0">
                          <a:latin typeface="+mn-lt"/>
                          <a:ea typeface="SimSun"/>
                        </a:rPr>
                        <a:t>Implementation of unspecified functionality</a:t>
                      </a:r>
                      <a:endParaRPr lang="es-ES" sz="1800" spc="-5" dirty="0">
                        <a:latin typeface="+mn-lt"/>
                        <a:ea typeface="SimSun"/>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endParaRPr lang="en-GB" sz="1800" spc="-5" dirty="0">
                        <a:latin typeface="+mn-lt"/>
                        <a:ea typeface="SimSun"/>
                        <a:cs typeface="Arial"/>
                      </a:endParaRPr>
                    </a:p>
                  </a:txBody>
                  <a:tcPr marL="17780" marR="17780" marT="0" marB="0" anchor="ctr"/>
                </a:tc>
                <a:tc>
                  <a:txBody>
                    <a:bodyPr/>
                    <a:lstStyle/>
                    <a:p>
                      <a:pPr indent="0" algn="ctr">
                        <a:lnSpc>
                          <a:spcPct val="95000"/>
                        </a:lnSpc>
                        <a:spcAft>
                          <a:spcPts val="0"/>
                        </a:spcAft>
                      </a:pPr>
                      <a:r>
                        <a:rPr lang="en-GB" sz="1800" spc="-5" dirty="0">
                          <a:latin typeface="+mn-lt"/>
                          <a:ea typeface="SimSun"/>
                          <a:cs typeface="Arial"/>
                        </a:rPr>
                        <a:t>X</a:t>
                      </a:r>
                      <a:endParaRPr lang="es-ES" sz="1800" spc="-5" dirty="0">
                        <a:latin typeface="+mn-lt"/>
                        <a:ea typeface="SimSun"/>
                        <a:cs typeface="Arial"/>
                      </a:endParaRPr>
                    </a:p>
                  </a:txBody>
                  <a:tcPr marL="17780" marR="17780" marT="0" marB="0" anchor="ctr"/>
                </a:tc>
              </a:tr>
            </a:tbl>
          </a:graphicData>
        </a:graphic>
      </p:graphicFrame>
    </p:spTree>
    <p:extLst>
      <p:ext uri="{BB962C8B-B14F-4D97-AF65-F5344CB8AC3E}">
        <p14:creationId xmlns:p14="http://schemas.microsoft.com/office/powerpoint/2010/main" val="3945801051"/>
      </p:ext>
    </p:extLst>
  </p:cSld>
  <p:clrMapOvr>
    <a:masterClrMapping/>
  </p:clrMapOvr>
  <mc:AlternateContent xmlns:mc="http://schemas.openxmlformats.org/markup-compatibility/2006" xmlns:p14="http://schemas.microsoft.com/office/powerpoint/2010/main">
    <mc:Choice Requires="p14">
      <p:transition spd="slow" p14:dur="2000" advTm="21655"/>
    </mc:Choice>
    <mc:Fallback xmlns="">
      <p:transition xmlns:p14="http://schemas.microsoft.com/office/powerpoint/2010/main" spd="slow" advTm="21655"/>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b="1" dirty="0" smtClean="0">
                <a:effectLst/>
              </a:rPr>
              <a:t>Observed Testing Techniques Effectiveness</a:t>
            </a:r>
            <a:endParaRPr lang="es-ES" dirty="0"/>
          </a:p>
        </p:txBody>
      </p:sp>
      <p:sp>
        <p:nvSpPr>
          <p:cNvPr id="3" name="Subtítulo 2"/>
          <p:cNvSpPr>
            <a:spLocks noGrp="1"/>
          </p:cNvSpPr>
          <p:nvPr>
            <p:ph type="subTitle" idx="1"/>
          </p:nvPr>
        </p:nvSpPr>
        <p:spPr>
          <a:xfrm>
            <a:off x="2451194" y="2967079"/>
            <a:ext cx="6464129" cy="2467629"/>
          </a:xfrm>
        </p:spPr>
        <p:txBody>
          <a:bodyPr>
            <a:normAutofit/>
          </a:bodyPr>
          <a:lstStyle/>
          <a:p>
            <a:pPr marL="457200" indent="-457200" algn="l">
              <a:buFont typeface="Arial"/>
              <a:buChar char="•"/>
            </a:pPr>
            <a:r>
              <a:rPr lang="es-ES" dirty="0" err="1" smtClean="0"/>
              <a:t>Empirical</a:t>
            </a:r>
            <a:r>
              <a:rPr lang="es-ES" dirty="0" smtClean="0"/>
              <a:t> </a:t>
            </a:r>
            <a:r>
              <a:rPr lang="es-ES" dirty="0" err="1" smtClean="0"/>
              <a:t>Study</a:t>
            </a:r>
            <a:r>
              <a:rPr lang="es-ES" dirty="0" smtClean="0"/>
              <a:t> </a:t>
            </a:r>
            <a:r>
              <a:rPr lang="es-ES" dirty="0" err="1" smtClean="0"/>
              <a:t>Description</a:t>
            </a:r>
            <a:endParaRPr lang="es-ES" dirty="0" smtClean="0"/>
          </a:p>
          <a:p>
            <a:pPr marL="457200" indent="-457200" algn="l">
              <a:buFont typeface="Arial"/>
              <a:buChar char="•"/>
            </a:pPr>
            <a:r>
              <a:rPr lang="es-ES" dirty="0" err="1" smtClean="0"/>
              <a:t>Results</a:t>
            </a:r>
            <a:endParaRPr lang="es-ES" dirty="0" smtClean="0"/>
          </a:p>
          <a:p>
            <a:pPr marL="457200" indent="-457200" algn="l">
              <a:buFont typeface="Arial"/>
              <a:buChar char="•"/>
            </a:pPr>
            <a:r>
              <a:rPr lang="es-ES" dirty="0" err="1" smtClean="0"/>
              <a:t>Differences</a:t>
            </a:r>
            <a:r>
              <a:rPr lang="es-ES" dirty="0" smtClean="0"/>
              <a:t> </a:t>
            </a:r>
            <a:r>
              <a:rPr lang="es-ES" dirty="0" err="1" smtClean="0"/>
              <a:t>on</a:t>
            </a:r>
            <a:r>
              <a:rPr lang="es-ES" dirty="0" smtClean="0"/>
              <a:t> </a:t>
            </a:r>
            <a:r>
              <a:rPr lang="es-ES" dirty="0" err="1" smtClean="0"/>
              <a:t>Sign</a:t>
            </a:r>
            <a:endParaRPr lang="es-ES" dirty="0" smtClean="0"/>
          </a:p>
          <a:p>
            <a:pPr marL="457200" indent="-457200" algn="l">
              <a:buFont typeface="Arial"/>
              <a:buChar char="•"/>
            </a:pPr>
            <a:r>
              <a:rPr lang="es-ES" dirty="0" err="1" smtClean="0"/>
              <a:t>Differences</a:t>
            </a:r>
            <a:r>
              <a:rPr lang="es-ES" dirty="0" smtClean="0"/>
              <a:t> </a:t>
            </a:r>
            <a:r>
              <a:rPr lang="es-ES" dirty="0" err="1" smtClean="0"/>
              <a:t>on</a:t>
            </a:r>
            <a:r>
              <a:rPr lang="es-ES" dirty="0" smtClean="0"/>
              <a:t> </a:t>
            </a:r>
            <a:r>
              <a:rPr lang="es-ES" dirty="0" err="1" smtClean="0"/>
              <a:t>Size</a:t>
            </a:r>
            <a:endParaRPr lang="es-ES" dirty="0" smtClean="0"/>
          </a:p>
          <a:p>
            <a:pPr marL="457200" indent="-457200" algn="l">
              <a:buFont typeface="Arial"/>
              <a:buChar char="•"/>
            </a:pPr>
            <a:endParaRPr lang="es-ES" dirty="0"/>
          </a:p>
        </p:txBody>
      </p:sp>
    </p:spTree>
    <p:extLst>
      <p:ext uri="{BB962C8B-B14F-4D97-AF65-F5344CB8AC3E}">
        <p14:creationId xmlns:p14="http://schemas.microsoft.com/office/powerpoint/2010/main" val="4066775617"/>
      </p:ext>
    </p:extLst>
  </p:cSld>
  <p:clrMapOvr>
    <a:masterClrMapping/>
  </p:clrMapOvr>
  <mc:AlternateContent xmlns:mc="http://schemas.openxmlformats.org/markup-compatibility/2006" xmlns:p14="http://schemas.microsoft.com/office/powerpoint/2010/main">
    <mc:Choice Requires="p14">
      <p:transition spd="slow" p14:dur="2000" advTm="8342"/>
    </mc:Choice>
    <mc:Fallback xmlns="">
      <p:transition xmlns:p14="http://schemas.microsoft.com/office/powerpoint/2010/main" spd="slow" advTm="834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Empirical</a:t>
            </a:r>
            <a:r>
              <a:rPr lang="es-ES" dirty="0" smtClean="0"/>
              <a:t> </a:t>
            </a:r>
            <a:r>
              <a:rPr lang="es-ES" dirty="0" err="1" smtClean="0"/>
              <a:t>Study</a:t>
            </a:r>
            <a:endParaRPr lang="es-ES" dirty="0"/>
          </a:p>
        </p:txBody>
      </p:sp>
      <p:sp>
        <p:nvSpPr>
          <p:cNvPr id="3" name="Marcador de contenido 2"/>
          <p:cNvSpPr>
            <a:spLocks noGrp="1"/>
          </p:cNvSpPr>
          <p:nvPr>
            <p:ph idx="1"/>
          </p:nvPr>
        </p:nvSpPr>
        <p:spPr/>
        <p:txBody>
          <a:bodyPr>
            <a:normAutofit lnSpcReduction="10000"/>
          </a:bodyPr>
          <a:lstStyle/>
          <a:p>
            <a:r>
              <a:rPr lang="en-GB" dirty="0" smtClean="0"/>
              <a:t>3 programs</a:t>
            </a:r>
          </a:p>
          <a:p>
            <a:r>
              <a:rPr lang="en-GB" dirty="0" smtClean="0"/>
              <a:t>6 seeded fault/program</a:t>
            </a:r>
          </a:p>
          <a:p>
            <a:pPr lvl="1"/>
            <a:r>
              <a:rPr lang="en-GB" dirty="0" smtClean="0"/>
              <a:t>3 </a:t>
            </a:r>
            <a:r>
              <a:rPr lang="en-GB" dirty="0" err="1"/>
              <a:t>maxEP-</a:t>
            </a:r>
            <a:r>
              <a:rPr lang="en-GB" dirty="0" err="1" smtClean="0"/>
              <a:t>minBT</a:t>
            </a:r>
            <a:r>
              <a:rPr lang="en-GB" dirty="0" smtClean="0"/>
              <a:t> </a:t>
            </a:r>
          </a:p>
          <a:p>
            <a:pPr lvl="1"/>
            <a:r>
              <a:rPr lang="en-GB" dirty="0" smtClean="0"/>
              <a:t>3 </a:t>
            </a:r>
            <a:r>
              <a:rPr lang="en-GB" dirty="0" err="1"/>
              <a:t>minEP-</a:t>
            </a:r>
            <a:r>
              <a:rPr lang="en-GB" dirty="0" err="1" smtClean="0"/>
              <a:t>maxBT</a:t>
            </a:r>
            <a:endParaRPr lang="en-GB" dirty="0"/>
          </a:p>
          <a:p>
            <a:r>
              <a:rPr lang="en-GB" dirty="0" smtClean="0"/>
              <a:t>Technique </a:t>
            </a:r>
            <a:r>
              <a:rPr lang="en-GB" dirty="0"/>
              <a:t>effectiveness </a:t>
            </a:r>
            <a:r>
              <a:rPr lang="en-GB" dirty="0" smtClean="0"/>
              <a:t>measurement</a:t>
            </a:r>
          </a:p>
          <a:p>
            <a:pPr lvl="1"/>
            <a:r>
              <a:rPr lang="en-GB" dirty="0"/>
              <a:t>p</a:t>
            </a:r>
            <a:r>
              <a:rPr lang="en-GB" dirty="0" smtClean="0"/>
              <a:t>ercentage </a:t>
            </a:r>
            <a:r>
              <a:rPr lang="en-GB" dirty="0"/>
              <a:t>of subjects that generate a test case which exercises a particular </a:t>
            </a:r>
            <a:r>
              <a:rPr lang="en-GB" dirty="0" smtClean="0"/>
              <a:t>fault</a:t>
            </a:r>
          </a:p>
          <a:p>
            <a:r>
              <a:rPr lang="en-GB" dirty="0" smtClean="0"/>
              <a:t>20-40</a:t>
            </a:r>
            <a:r>
              <a:rPr lang="en-GB" dirty="0" smtClean="0"/>
              <a:t> </a:t>
            </a:r>
            <a:r>
              <a:rPr lang="en-GB" dirty="0" smtClean="0"/>
              <a:t>master students applying the </a:t>
            </a:r>
            <a:r>
              <a:rPr lang="en-GB" dirty="0" smtClean="0"/>
              <a:t>techniques</a:t>
            </a:r>
          </a:p>
          <a:p>
            <a:r>
              <a:rPr lang="en-GB" dirty="0" smtClean="0"/>
              <a:t>Replicated 4 times</a:t>
            </a:r>
            <a:endParaRPr lang="es-ES_tradnl" dirty="0"/>
          </a:p>
        </p:txBody>
      </p:sp>
    </p:spTree>
    <p:extLst>
      <p:ext uri="{BB962C8B-B14F-4D97-AF65-F5344CB8AC3E}">
        <p14:creationId xmlns:p14="http://schemas.microsoft.com/office/powerpoint/2010/main" val="1740181293"/>
      </p:ext>
    </p:extLst>
  </p:cSld>
  <p:clrMapOvr>
    <a:masterClrMapping/>
  </p:clrMapOvr>
  <mc:AlternateContent xmlns:mc="http://schemas.openxmlformats.org/markup-compatibility/2006" xmlns:p14="http://schemas.microsoft.com/office/powerpoint/2010/main">
    <mc:Choice Requires="p14">
      <p:transition spd="slow" p14:dur="2000" advTm="34119"/>
    </mc:Choice>
    <mc:Fallback xmlns="">
      <p:transition xmlns:p14="http://schemas.microsoft.com/office/powerpoint/2010/main" spd="slow" advTm="34119"/>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Results</a:t>
            </a:r>
            <a:r>
              <a:rPr lang="es-ES" dirty="0" smtClean="0"/>
              <a:t/>
            </a:r>
            <a:br>
              <a:rPr lang="es-ES" dirty="0" smtClean="0"/>
            </a:br>
            <a:r>
              <a:rPr lang="es-ES" dirty="0" err="1" smtClean="0"/>
              <a:t>Observed</a:t>
            </a:r>
            <a:r>
              <a:rPr lang="es-ES" dirty="0" smtClean="0"/>
              <a:t> </a:t>
            </a:r>
            <a:r>
              <a:rPr lang="es-ES" dirty="0" err="1" smtClean="0"/>
              <a:t>Effectiveness</a:t>
            </a:r>
            <a:endParaRPr lang="es-ES" dirty="0"/>
          </a:p>
        </p:txBody>
      </p:sp>
      <p:graphicFrame>
        <p:nvGraphicFramePr>
          <p:cNvPr id="4" name="5 Marcador de contenido"/>
          <p:cNvGraphicFramePr>
            <a:graphicFrameLocks/>
          </p:cNvGraphicFramePr>
          <p:nvPr>
            <p:extLst>
              <p:ext uri="{D42A27DB-BD31-4B8C-83A1-F6EECF244321}">
                <p14:modId xmlns:p14="http://schemas.microsoft.com/office/powerpoint/2010/main" val="2316784305"/>
              </p:ext>
            </p:extLst>
          </p:nvPr>
        </p:nvGraphicFramePr>
        <p:xfrm>
          <a:off x="688524" y="1759439"/>
          <a:ext cx="7864491" cy="4329760"/>
        </p:xfrm>
        <a:graphic>
          <a:graphicData uri="http://schemas.openxmlformats.org/drawingml/2006/table">
            <a:tbl>
              <a:tblPr firstRow="1" bandRow="1">
                <a:tableStyleId>{5C22544A-7EE6-4342-B048-85BDC9FD1C3A}</a:tableStyleId>
              </a:tblPr>
              <a:tblGrid>
                <a:gridCol w="2614289"/>
                <a:gridCol w="524480"/>
                <a:gridCol w="897563"/>
                <a:gridCol w="732649"/>
                <a:gridCol w="732649"/>
                <a:gridCol w="732649"/>
                <a:gridCol w="897563"/>
                <a:gridCol w="732649"/>
              </a:tblGrid>
              <a:tr h="541220">
                <a:tc>
                  <a:txBody>
                    <a:bodyPr/>
                    <a:lstStyle/>
                    <a:p>
                      <a:pPr algn="l" fontAlgn="ctr"/>
                      <a:r>
                        <a:rPr lang="es-ES" sz="1400" b="1" i="0" u="none" strike="noStrike" dirty="0">
                          <a:solidFill>
                            <a:srgbClr val="FFFFFF"/>
                          </a:solidFill>
                          <a:latin typeface="Rockwell"/>
                        </a:rPr>
                        <a:t> </a:t>
                      </a:r>
                    </a:p>
                  </a:txBody>
                  <a:tcPr marL="9525" marR="9525" marT="9525" marB="0" anchor="ctr"/>
                </a:tc>
                <a:tc>
                  <a:txBody>
                    <a:bodyPr/>
                    <a:lstStyle/>
                    <a:p>
                      <a:pPr algn="l" fontAlgn="ctr"/>
                      <a:r>
                        <a:rPr lang="es-ES" sz="1400" b="0" i="0" u="none" strike="noStrike">
                          <a:solidFill>
                            <a:srgbClr val="000000"/>
                          </a:solidFill>
                          <a:latin typeface="Rockwell"/>
                        </a:rPr>
                        <a:t> </a:t>
                      </a:r>
                    </a:p>
                  </a:txBody>
                  <a:tcPr marL="9525" marR="9525" marT="9525" marB="0" anchor="ctr"/>
                </a:tc>
                <a:tc gridSpan="2">
                  <a:txBody>
                    <a:bodyPr/>
                    <a:lstStyle/>
                    <a:p>
                      <a:pPr algn="ctr" fontAlgn="ctr"/>
                      <a:r>
                        <a:rPr lang="es-ES" sz="1400" b="0" i="0" u="none" strike="noStrike" dirty="0" err="1">
                          <a:solidFill>
                            <a:schemeClr val="tx1"/>
                          </a:solidFill>
                          <a:latin typeface="Rockwell"/>
                        </a:rPr>
                        <a:t>cmdline</a:t>
                      </a:r>
                      <a:r>
                        <a:rPr lang="es-ES" sz="1400" b="0" i="0" u="none" strike="noStrike" dirty="0">
                          <a:solidFill>
                            <a:schemeClr val="tx1"/>
                          </a:solidFill>
                          <a:latin typeface="Rockwell"/>
                        </a:rPr>
                        <a:t> </a:t>
                      </a:r>
                    </a:p>
                  </a:txBody>
                  <a:tcPr marL="9525" marR="9525" marT="9525" marB="0" anchor="ctr"/>
                </a:tc>
                <a:tc hMerge="1">
                  <a:txBody>
                    <a:bodyPr/>
                    <a:lstStyle/>
                    <a:p>
                      <a:pPr algn="l" fontAlgn="ctr"/>
                      <a:endParaRPr lang="es-ES" sz="1400" b="0" i="0" u="none" strike="noStrike" dirty="0">
                        <a:solidFill>
                          <a:schemeClr val="tx1"/>
                        </a:solidFill>
                        <a:latin typeface="Rockwell"/>
                      </a:endParaRPr>
                    </a:p>
                  </a:txBody>
                  <a:tcPr marL="9525" marR="9525" marT="9525" marB="0" anchor="ctr"/>
                </a:tc>
                <a:tc gridSpan="2">
                  <a:txBody>
                    <a:bodyPr/>
                    <a:lstStyle/>
                    <a:p>
                      <a:pPr algn="ctr" fontAlgn="ctr"/>
                      <a:r>
                        <a:rPr lang="es-ES" sz="1400" b="0" i="0" u="none" strike="noStrike" dirty="0" err="1" smtClean="0">
                          <a:solidFill>
                            <a:schemeClr val="tx1"/>
                          </a:solidFill>
                          <a:latin typeface="Rockwell"/>
                        </a:rPr>
                        <a:t>nametbl</a:t>
                      </a:r>
                      <a:r>
                        <a:rPr lang="es-ES" sz="1400" b="0" i="0" u="none" strike="noStrike" dirty="0" smtClean="0">
                          <a:solidFill>
                            <a:schemeClr val="tx1"/>
                          </a:solidFill>
                          <a:latin typeface="Rockwell"/>
                        </a:rPr>
                        <a:t> </a:t>
                      </a:r>
                      <a:endParaRPr lang="es-ES" sz="1400" b="0" i="0" u="none" strike="noStrike" dirty="0">
                        <a:solidFill>
                          <a:schemeClr val="tx1"/>
                        </a:solidFill>
                        <a:latin typeface="Rockwell"/>
                      </a:endParaRPr>
                    </a:p>
                  </a:txBody>
                  <a:tcPr marL="9525" marR="9525" marT="9525" marB="0" anchor="ctr"/>
                </a:tc>
                <a:tc hMerge="1">
                  <a:txBody>
                    <a:bodyPr/>
                    <a:lstStyle/>
                    <a:p>
                      <a:pPr algn="l" fontAlgn="ctr"/>
                      <a:endParaRPr lang="es-ES" sz="1400" b="0" i="0" u="none" strike="noStrike" dirty="0">
                        <a:solidFill>
                          <a:schemeClr val="tx1"/>
                        </a:solidFill>
                        <a:latin typeface="Rockwell"/>
                      </a:endParaRPr>
                    </a:p>
                  </a:txBody>
                  <a:tcPr marL="9525" marR="9525" marT="9525" marB="0" anchor="ctr"/>
                </a:tc>
                <a:tc gridSpan="2">
                  <a:txBody>
                    <a:bodyPr/>
                    <a:lstStyle/>
                    <a:p>
                      <a:pPr algn="ctr" fontAlgn="ctr"/>
                      <a:r>
                        <a:rPr lang="es-ES" sz="1400" b="0" i="0" u="none" strike="noStrike" dirty="0" err="1" smtClean="0">
                          <a:solidFill>
                            <a:schemeClr val="tx1"/>
                          </a:solidFill>
                          <a:latin typeface="Rockwell"/>
                        </a:rPr>
                        <a:t>ntree</a:t>
                      </a:r>
                      <a:r>
                        <a:rPr lang="es-ES" sz="1400" b="0" i="0" u="none" strike="noStrike" dirty="0" smtClean="0">
                          <a:solidFill>
                            <a:schemeClr val="tx1"/>
                          </a:solidFill>
                          <a:latin typeface="Rockwell"/>
                        </a:rPr>
                        <a:t> </a:t>
                      </a:r>
                      <a:endParaRPr lang="es-ES" sz="1400" b="0" i="0" u="none" strike="noStrike" dirty="0">
                        <a:solidFill>
                          <a:schemeClr val="tx1"/>
                        </a:solidFill>
                        <a:latin typeface="Rockwell"/>
                      </a:endParaRPr>
                    </a:p>
                  </a:txBody>
                  <a:tcPr marL="9525" marR="9525" marT="9525" marB="0" anchor="ctr"/>
                </a:tc>
                <a:tc hMerge="1">
                  <a:txBody>
                    <a:bodyPr/>
                    <a:lstStyle/>
                    <a:p>
                      <a:pPr algn="l" fontAlgn="ctr"/>
                      <a:endParaRPr lang="es-ES" sz="1400" b="0" i="0" u="none" strike="noStrike" dirty="0">
                        <a:solidFill>
                          <a:schemeClr val="tx1"/>
                        </a:solidFill>
                        <a:latin typeface="Rockwell"/>
                      </a:endParaRPr>
                    </a:p>
                  </a:txBody>
                  <a:tcPr marL="9525" marR="9525" marT="9525" marB="0" anchor="ctr"/>
                </a:tc>
              </a:tr>
              <a:tr h="541220">
                <a:tc>
                  <a:txBody>
                    <a:bodyPr/>
                    <a:lstStyle/>
                    <a:p>
                      <a:pPr algn="ctr" fontAlgn="ctr"/>
                      <a:r>
                        <a:rPr lang="es-ES" sz="1400" b="1" i="0" u="none" strike="noStrike" dirty="0">
                          <a:solidFill>
                            <a:srgbClr val="FFFFFF"/>
                          </a:solidFill>
                          <a:latin typeface="Rockwell"/>
                        </a:rPr>
                        <a:t> </a:t>
                      </a:r>
                    </a:p>
                  </a:txBody>
                  <a:tcPr marL="9525" marR="9525" marT="9525" marB="0" anchor="ctr"/>
                </a:tc>
                <a:tc>
                  <a:txBody>
                    <a:bodyPr/>
                    <a:lstStyle/>
                    <a:p>
                      <a:pPr algn="ctr" fontAlgn="ctr"/>
                      <a:r>
                        <a:rPr lang="es-ES" sz="1400" b="0" i="0" u="none" strike="noStrike" dirty="0">
                          <a:solidFill>
                            <a:srgbClr val="000000"/>
                          </a:solidFill>
                          <a:latin typeface="Rockwell"/>
                        </a:rPr>
                        <a:t> </a:t>
                      </a:r>
                    </a:p>
                  </a:txBody>
                  <a:tcPr marL="9525" marR="9525" marT="9525" marB="0" anchor="ctr"/>
                </a:tc>
                <a:tc>
                  <a:txBody>
                    <a:bodyPr/>
                    <a:lstStyle/>
                    <a:p>
                      <a:pPr algn="ctr" fontAlgn="ctr"/>
                      <a:r>
                        <a:rPr lang="es-ES" sz="1400" b="0" i="0" u="none" strike="noStrike" dirty="0">
                          <a:solidFill>
                            <a:srgbClr val="000000"/>
                          </a:solidFill>
                          <a:latin typeface="Rockwell"/>
                        </a:rPr>
                        <a:t>EP </a:t>
                      </a:r>
                    </a:p>
                  </a:txBody>
                  <a:tcPr marL="9525" marR="9525" marT="9525" marB="0" anchor="ctr"/>
                </a:tc>
                <a:tc>
                  <a:txBody>
                    <a:bodyPr/>
                    <a:lstStyle/>
                    <a:p>
                      <a:pPr algn="ctr" fontAlgn="ctr"/>
                      <a:r>
                        <a:rPr lang="es-ES" sz="1400" b="0" i="0" u="none" strike="noStrike" dirty="0">
                          <a:solidFill>
                            <a:srgbClr val="000000"/>
                          </a:solidFill>
                          <a:latin typeface="Rockwell"/>
                        </a:rPr>
                        <a:t>BT </a:t>
                      </a:r>
                    </a:p>
                  </a:txBody>
                  <a:tcPr marL="9525" marR="9525" marT="9525" marB="0" anchor="ctr"/>
                </a:tc>
                <a:tc>
                  <a:txBody>
                    <a:bodyPr/>
                    <a:lstStyle/>
                    <a:p>
                      <a:pPr algn="ctr" fontAlgn="ctr"/>
                      <a:r>
                        <a:rPr lang="es-ES" sz="1400" b="0" i="0" u="none" strike="noStrike" dirty="0" smtClean="0">
                          <a:solidFill>
                            <a:srgbClr val="000000"/>
                          </a:solidFill>
                          <a:latin typeface="Rockwell"/>
                        </a:rPr>
                        <a:t>EP</a:t>
                      </a:r>
                      <a:r>
                        <a:rPr lang="es-ES" sz="1400" b="0" i="0" u="none" strike="noStrike" dirty="0">
                          <a:solidFill>
                            <a:srgbClr val="000000"/>
                          </a:solidFill>
                          <a:latin typeface="Rockwell"/>
                        </a:rPr>
                        <a:t> </a:t>
                      </a:r>
                    </a:p>
                  </a:txBody>
                  <a:tcPr marL="9525" marR="9525" marT="9525" marB="0" anchor="ctr"/>
                </a:tc>
                <a:tc>
                  <a:txBody>
                    <a:bodyPr/>
                    <a:lstStyle/>
                    <a:p>
                      <a:pPr algn="ctr" fontAlgn="ctr"/>
                      <a:r>
                        <a:rPr lang="es-ES" sz="1400" b="0" i="0" u="none" strike="noStrike" dirty="0" smtClean="0">
                          <a:solidFill>
                            <a:srgbClr val="000000"/>
                          </a:solidFill>
                          <a:latin typeface="Rockwell"/>
                        </a:rPr>
                        <a:t>BT</a:t>
                      </a:r>
                      <a:r>
                        <a:rPr lang="es-ES" sz="1400" b="0" i="0" u="none" strike="noStrike" dirty="0">
                          <a:solidFill>
                            <a:srgbClr val="000000"/>
                          </a:solidFill>
                          <a:latin typeface="Rockwell"/>
                        </a:rPr>
                        <a:t> </a:t>
                      </a:r>
                    </a:p>
                  </a:txBody>
                  <a:tcPr marL="9525" marR="9525" marT="9525" marB="0" anchor="ctr"/>
                </a:tc>
                <a:tc>
                  <a:txBody>
                    <a:bodyPr/>
                    <a:lstStyle/>
                    <a:p>
                      <a:pPr algn="ctr" fontAlgn="ctr"/>
                      <a:r>
                        <a:rPr lang="es-ES" sz="1400" b="0" i="0" u="none" strike="noStrike" dirty="0">
                          <a:solidFill>
                            <a:srgbClr val="000000"/>
                          </a:solidFill>
                          <a:latin typeface="Rockwell"/>
                        </a:rPr>
                        <a:t>EP </a:t>
                      </a:r>
                    </a:p>
                  </a:txBody>
                  <a:tcPr marL="9525" marR="9525" marT="9525" marB="0" anchor="ctr"/>
                </a:tc>
                <a:tc>
                  <a:txBody>
                    <a:bodyPr/>
                    <a:lstStyle/>
                    <a:p>
                      <a:pPr algn="ctr" fontAlgn="ctr"/>
                      <a:r>
                        <a:rPr lang="es-ES" sz="1400" b="0" i="0" u="none" strike="noStrike" dirty="0" smtClean="0">
                          <a:solidFill>
                            <a:srgbClr val="000000"/>
                          </a:solidFill>
                          <a:latin typeface="Rockwell"/>
                        </a:rPr>
                        <a:t>BT</a:t>
                      </a:r>
                      <a:r>
                        <a:rPr lang="es-ES" sz="1400" b="0" i="0" u="none" strike="noStrike" dirty="0">
                          <a:solidFill>
                            <a:srgbClr val="000000"/>
                          </a:solidFill>
                          <a:latin typeface="Rockwell"/>
                        </a:rPr>
                        <a:t> </a:t>
                      </a:r>
                    </a:p>
                  </a:txBody>
                  <a:tcPr marL="9525" marR="9525" marT="9525" marB="0" anchor="ctr"/>
                </a:tc>
              </a:tr>
              <a:tr h="541220">
                <a:tc rowSpan="3">
                  <a:txBody>
                    <a:bodyPr/>
                    <a:lstStyle/>
                    <a:p>
                      <a:pPr algn="ctr" fontAlgn="ctr"/>
                      <a:r>
                        <a:rPr lang="es-ES" sz="1400" b="1" i="0" u="none" strike="noStrike" dirty="0">
                          <a:solidFill>
                            <a:srgbClr val="000000"/>
                          </a:solidFill>
                          <a:latin typeface="Rockwell"/>
                        </a:rPr>
                        <a:t>Max EP- Min </a:t>
                      </a:r>
                      <a:r>
                        <a:rPr lang="es-ES" sz="1400" b="1" i="0" u="none" strike="noStrike" dirty="0" smtClean="0">
                          <a:solidFill>
                            <a:srgbClr val="000000"/>
                          </a:solidFill>
                          <a:latin typeface="Rockwell"/>
                        </a:rPr>
                        <a:t>BT</a:t>
                      </a:r>
                      <a:r>
                        <a:rPr lang="es-ES" sz="1400" b="1" i="0" u="none" strike="noStrike" dirty="0">
                          <a:solidFill>
                            <a:srgbClr val="000000"/>
                          </a:solidFill>
                          <a:latin typeface="Rockwell"/>
                        </a:rPr>
                        <a:t> </a:t>
                      </a:r>
                    </a:p>
                  </a:txBody>
                  <a:tcPr marL="9525" marR="9525" marT="9525" marB="0" anchor="ctr"/>
                </a:tc>
                <a:tc>
                  <a:txBody>
                    <a:bodyPr/>
                    <a:lstStyle/>
                    <a:p>
                      <a:pPr algn="ctr" fontAlgn="ctr"/>
                      <a:r>
                        <a:rPr lang="es-ES" sz="1400" b="1" i="1" u="none" strike="noStrike">
                          <a:solidFill>
                            <a:srgbClr val="000000"/>
                          </a:solidFill>
                          <a:latin typeface="Rockwell"/>
                        </a:rPr>
                        <a:t>F1</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dirty="0">
                          <a:solidFill>
                            <a:srgbClr val="000000"/>
                          </a:solidFill>
                          <a:latin typeface="Rockwell"/>
                        </a:rPr>
                        <a:t>81%</a:t>
                      </a:r>
                    </a:p>
                  </a:txBody>
                  <a:tcPr marL="9525" marR="9525" marT="9525" marB="0" anchor="ctr"/>
                </a:tc>
                <a:tc>
                  <a:txBody>
                    <a:bodyPr/>
                    <a:lstStyle/>
                    <a:p>
                      <a:pPr algn="r" fontAlgn="t"/>
                      <a:r>
                        <a:rPr lang="es-ES" sz="1400" b="0" i="0" u="none" strike="noStrike">
                          <a:solidFill>
                            <a:srgbClr val="000000"/>
                          </a:solidFill>
                          <a:latin typeface="Rockwell"/>
                        </a:rPr>
                        <a:t>0%</a:t>
                      </a:r>
                    </a:p>
                  </a:txBody>
                  <a:tcPr marL="9525" marR="9525" marT="9525" marB="0" anchor="ctr"/>
                </a:tc>
                <a:tc>
                  <a:txBody>
                    <a:bodyPr/>
                    <a:lstStyle/>
                    <a:p>
                      <a:pPr algn="r" fontAlgn="t"/>
                      <a:r>
                        <a:rPr lang="es-ES" sz="1400" b="0" i="0" u="none" strike="noStrike">
                          <a:solidFill>
                            <a:srgbClr val="000000"/>
                          </a:solidFill>
                          <a:latin typeface="Rockwell"/>
                        </a:rPr>
                        <a:t>94%</a:t>
                      </a:r>
                    </a:p>
                  </a:txBody>
                  <a:tcPr marL="9525" marR="9525" marT="9525" marB="0" anchor="ctr"/>
                </a:tc>
                <a:tc>
                  <a:txBody>
                    <a:bodyPr/>
                    <a:lstStyle/>
                    <a:p>
                      <a:pPr algn="r" fontAlgn="t"/>
                      <a:r>
                        <a:rPr lang="es-ES" sz="1400" b="0" i="0" u="none" strike="noStrike">
                          <a:solidFill>
                            <a:srgbClr val="000000"/>
                          </a:solidFill>
                          <a:latin typeface="Rockwell"/>
                        </a:rPr>
                        <a:t>12%</a:t>
                      </a:r>
                    </a:p>
                  </a:txBody>
                  <a:tcPr marL="9525" marR="9525" marT="9525" marB="0" anchor="ctr"/>
                </a:tc>
                <a:tc>
                  <a:txBody>
                    <a:bodyPr/>
                    <a:lstStyle/>
                    <a:p>
                      <a:pPr algn="r" fontAlgn="t"/>
                      <a:r>
                        <a:rPr lang="es-ES" sz="1400" b="0" i="0" u="none" strike="noStrike">
                          <a:solidFill>
                            <a:srgbClr val="000000"/>
                          </a:solidFill>
                          <a:latin typeface="Rockwell"/>
                        </a:rPr>
                        <a:t>100%</a:t>
                      </a:r>
                    </a:p>
                  </a:txBody>
                  <a:tcPr marL="9525" marR="9525" marT="9525" marB="0" anchor="ctr"/>
                </a:tc>
                <a:tc>
                  <a:txBody>
                    <a:bodyPr/>
                    <a:lstStyle/>
                    <a:p>
                      <a:pPr algn="r" fontAlgn="t"/>
                      <a:r>
                        <a:rPr lang="es-ES" sz="1400" b="0" i="0" u="none" strike="noStrike">
                          <a:solidFill>
                            <a:srgbClr val="000000"/>
                          </a:solidFill>
                          <a:latin typeface="Rockwell"/>
                        </a:rPr>
                        <a:t>81%</a:t>
                      </a:r>
                    </a:p>
                  </a:txBody>
                  <a:tcPr marL="9525" marR="9525" marT="9525" marB="0" anchor="ctr"/>
                </a:tc>
              </a:tr>
              <a:tr h="54122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F2</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100%</a:t>
                      </a:r>
                    </a:p>
                  </a:txBody>
                  <a:tcPr marL="9525" marR="9525" marT="9525" marB="0" anchor="ctr"/>
                </a:tc>
                <a:tc>
                  <a:txBody>
                    <a:bodyPr/>
                    <a:lstStyle/>
                    <a:p>
                      <a:pPr algn="r" fontAlgn="t"/>
                      <a:r>
                        <a:rPr lang="es-ES" sz="1400" b="0" i="0" u="none" strike="noStrike" dirty="0">
                          <a:solidFill>
                            <a:srgbClr val="000000"/>
                          </a:solidFill>
                          <a:latin typeface="Rockwell"/>
                        </a:rPr>
                        <a:t>12%</a:t>
                      </a:r>
                    </a:p>
                  </a:txBody>
                  <a:tcPr marL="9525" marR="9525" marT="9525" marB="0" anchor="ctr"/>
                </a:tc>
                <a:tc>
                  <a:txBody>
                    <a:bodyPr/>
                    <a:lstStyle/>
                    <a:p>
                      <a:pPr algn="r" fontAlgn="t"/>
                      <a:r>
                        <a:rPr lang="es-ES" sz="1400" b="0" i="0" u="none" strike="noStrike">
                          <a:solidFill>
                            <a:srgbClr val="000000"/>
                          </a:solidFill>
                          <a:latin typeface="Rockwell"/>
                        </a:rPr>
                        <a:t>94%</a:t>
                      </a:r>
                    </a:p>
                  </a:txBody>
                  <a:tcPr marL="9525" marR="9525" marT="9525" marB="0" anchor="ctr"/>
                </a:tc>
                <a:tc>
                  <a:txBody>
                    <a:bodyPr/>
                    <a:lstStyle/>
                    <a:p>
                      <a:pPr algn="r" fontAlgn="t"/>
                      <a:r>
                        <a:rPr lang="es-ES" sz="1400" b="0" i="0" u="none" strike="noStrike">
                          <a:solidFill>
                            <a:srgbClr val="000000"/>
                          </a:solidFill>
                          <a:latin typeface="Rockwell"/>
                        </a:rPr>
                        <a:t>71%</a:t>
                      </a:r>
                    </a:p>
                  </a:txBody>
                  <a:tcPr marL="9525" marR="9525" marT="9525" marB="0" anchor="ctr"/>
                </a:tc>
                <a:tc>
                  <a:txBody>
                    <a:bodyPr/>
                    <a:lstStyle/>
                    <a:p>
                      <a:pPr algn="r" fontAlgn="t"/>
                      <a:r>
                        <a:rPr lang="es-ES" sz="1400" b="0" i="0" u="none" strike="noStrike">
                          <a:solidFill>
                            <a:srgbClr val="000000"/>
                          </a:solidFill>
                          <a:latin typeface="Rockwell"/>
                        </a:rPr>
                        <a:t>85%</a:t>
                      </a:r>
                    </a:p>
                  </a:txBody>
                  <a:tcPr marL="9525" marR="9525" marT="9525" marB="0" anchor="ctr"/>
                </a:tc>
                <a:tc>
                  <a:txBody>
                    <a:bodyPr/>
                    <a:lstStyle/>
                    <a:p>
                      <a:pPr algn="r" fontAlgn="t"/>
                      <a:r>
                        <a:rPr lang="es-ES" sz="1400" b="0" i="0" u="none" strike="noStrike">
                          <a:solidFill>
                            <a:srgbClr val="000000"/>
                          </a:solidFill>
                          <a:latin typeface="Rockwell"/>
                        </a:rPr>
                        <a:t>12%</a:t>
                      </a:r>
                    </a:p>
                  </a:txBody>
                  <a:tcPr marL="9525" marR="9525" marT="9525" marB="0" anchor="ctr"/>
                </a:tc>
              </a:tr>
              <a:tr h="54122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F3</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37%</a:t>
                      </a:r>
                    </a:p>
                  </a:txBody>
                  <a:tcPr marL="9525" marR="9525" marT="9525" marB="0" anchor="ctr"/>
                </a:tc>
                <a:tc>
                  <a:txBody>
                    <a:bodyPr/>
                    <a:lstStyle/>
                    <a:p>
                      <a:pPr algn="r" fontAlgn="t"/>
                      <a:r>
                        <a:rPr lang="es-ES" sz="1400" b="0" i="0" u="none" strike="noStrike" dirty="0">
                          <a:solidFill>
                            <a:srgbClr val="000000"/>
                          </a:solidFill>
                          <a:latin typeface="Rockwell"/>
                        </a:rPr>
                        <a:t>0%</a:t>
                      </a:r>
                    </a:p>
                  </a:txBody>
                  <a:tcPr marL="9525" marR="9525" marT="9525" marB="0" anchor="ctr"/>
                </a:tc>
                <a:tc>
                  <a:txBody>
                    <a:bodyPr/>
                    <a:lstStyle/>
                    <a:p>
                      <a:pPr algn="r" fontAlgn="t"/>
                      <a:r>
                        <a:rPr lang="es-ES" sz="1400" b="0" i="0" u="none" strike="noStrike" dirty="0">
                          <a:solidFill>
                            <a:srgbClr val="000000"/>
                          </a:solidFill>
                          <a:latin typeface="Rockwell"/>
                        </a:rPr>
                        <a:t>88%</a:t>
                      </a:r>
                    </a:p>
                  </a:txBody>
                  <a:tcPr marL="9525" marR="9525" marT="9525" marB="0" anchor="ctr"/>
                </a:tc>
                <a:tc>
                  <a:txBody>
                    <a:bodyPr/>
                    <a:lstStyle/>
                    <a:p>
                      <a:pPr algn="r" fontAlgn="t"/>
                      <a:r>
                        <a:rPr lang="es-ES" sz="1400" b="0" i="0" u="none" strike="noStrike">
                          <a:solidFill>
                            <a:srgbClr val="000000"/>
                          </a:solidFill>
                          <a:latin typeface="Rockwell"/>
                        </a:rPr>
                        <a:t>82%</a:t>
                      </a:r>
                    </a:p>
                  </a:txBody>
                  <a:tcPr marL="9525" marR="9525" marT="9525" marB="0" anchor="ctr"/>
                </a:tc>
                <a:tc>
                  <a:txBody>
                    <a:bodyPr/>
                    <a:lstStyle/>
                    <a:p>
                      <a:pPr algn="r" fontAlgn="t"/>
                      <a:r>
                        <a:rPr lang="es-ES" sz="1400" b="0" i="0" u="none" strike="noStrike">
                          <a:solidFill>
                            <a:srgbClr val="000000"/>
                          </a:solidFill>
                          <a:latin typeface="Rockwell"/>
                        </a:rPr>
                        <a:t>85%</a:t>
                      </a:r>
                    </a:p>
                  </a:txBody>
                  <a:tcPr marL="9525" marR="9525" marT="9525" marB="0" anchor="ctr"/>
                </a:tc>
                <a:tc>
                  <a:txBody>
                    <a:bodyPr/>
                    <a:lstStyle/>
                    <a:p>
                      <a:pPr algn="r" fontAlgn="t"/>
                      <a:r>
                        <a:rPr lang="es-ES" sz="1400" b="0" i="0" u="none" strike="noStrike">
                          <a:solidFill>
                            <a:srgbClr val="000000"/>
                          </a:solidFill>
                          <a:latin typeface="Rockwell"/>
                        </a:rPr>
                        <a:t>50%</a:t>
                      </a:r>
                    </a:p>
                  </a:txBody>
                  <a:tcPr marL="9525" marR="9525" marT="9525" marB="0" anchor="ctr"/>
                </a:tc>
              </a:tr>
              <a:tr h="541220">
                <a:tc rowSpan="3">
                  <a:txBody>
                    <a:bodyPr/>
                    <a:lstStyle/>
                    <a:p>
                      <a:pPr algn="ctr" fontAlgn="ctr"/>
                      <a:r>
                        <a:rPr lang="es-ES" sz="1400" b="1" i="0" u="none" strike="noStrike" dirty="0">
                          <a:solidFill>
                            <a:srgbClr val="000000"/>
                          </a:solidFill>
                          <a:latin typeface="Rockwell"/>
                        </a:rPr>
                        <a:t>Max BT- Min </a:t>
                      </a:r>
                      <a:r>
                        <a:rPr lang="es-ES" sz="1400" b="1" i="0" u="none" strike="noStrike" dirty="0" smtClean="0">
                          <a:solidFill>
                            <a:srgbClr val="000000"/>
                          </a:solidFill>
                          <a:latin typeface="Rockwell"/>
                        </a:rPr>
                        <a:t>EP</a:t>
                      </a: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F4</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0%</a:t>
                      </a:r>
                    </a:p>
                  </a:txBody>
                  <a:tcPr marL="9525" marR="9525" marT="9525" marB="0" anchor="ctr"/>
                </a:tc>
                <a:tc>
                  <a:txBody>
                    <a:bodyPr/>
                    <a:lstStyle/>
                    <a:p>
                      <a:pPr algn="r" fontAlgn="t"/>
                      <a:r>
                        <a:rPr lang="es-ES" sz="1400" b="0" i="0" u="none" strike="noStrike">
                          <a:solidFill>
                            <a:srgbClr val="000000"/>
                          </a:solidFill>
                          <a:latin typeface="Rockwell"/>
                        </a:rPr>
                        <a:t>50%</a:t>
                      </a:r>
                    </a:p>
                  </a:txBody>
                  <a:tcPr marL="9525" marR="9525" marT="9525" marB="0" anchor="ctr"/>
                </a:tc>
                <a:tc>
                  <a:txBody>
                    <a:bodyPr/>
                    <a:lstStyle/>
                    <a:p>
                      <a:pPr algn="r" fontAlgn="t"/>
                      <a:r>
                        <a:rPr lang="es-ES" sz="1400" b="0" i="0" u="none" strike="noStrike" dirty="0">
                          <a:solidFill>
                            <a:srgbClr val="000000"/>
                          </a:solidFill>
                          <a:latin typeface="Rockwell"/>
                        </a:rPr>
                        <a:t>0%</a:t>
                      </a:r>
                    </a:p>
                  </a:txBody>
                  <a:tcPr marL="9525" marR="9525" marT="9525" marB="0" anchor="ctr"/>
                </a:tc>
                <a:tc>
                  <a:txBody>
                    <a:bodyPr/>
                    <a:lstStyle/>
                    <a:p>
                      <a:pPr algn="r" fontAlgn="t"/>
                      <a:r>
                        <a:rPr lang="es-ES" sz="1400" b="0" i="0" u="none" strike="noStrike">
                          <a:solidFill>
                            <a:srgbClr val="000000"/>
                          </a:solidFill>
                          <a:latin typeface="Rockwell"/>
                        </a:rPr>
                        <a:t>94%</a:t>
                      </a:r>
                    </a:p>
                  </a:txBody>
                  <a:tcPr marL="9525" marR="9525" marT="9525" marB="0" anchor="ctr"/>
                </a:tc>
                <a:tc>
                  <a:txBody>
                    <a:bodyPr/>
                    <a:lstStyle/>
                    <a:p>
                      <a:pPr algn="r" fontAlgn="t"/>
                      <a:r>
                        <a:rPr lang="es-ES" sz="1400" b="0" i="0" u="none" strike="noStrike">
                          <a:solidFill>
                            <a:srgbClr val="000000"/>
                          </a:solidFill>
                          <a:latin typeface="Rockwell"/>
                        </a:rPr>
                        <a:t>0%</a:t>
                      </a:r>
                    </a:p>
                  </a:txBody>
                  <a:tcPr marL="9525" marR="9525" marT="9525" marB="0" anchor="ctr"/>
                </a:tc>
                <a:tc>
                  <a:txBody>
                    <a:bodyPr/>
                    <a:lstStyle/>
                    <a:p>
                      <a:pPr algn="r" fontAlgn="t"/>
                      <a:r>
                        <a:rPr lang="es-ES" sz="1400" b="0" i="0" u="none" strike="noStrike">
                          <a:solidFill>
                            <a:srgbClr val="000000"/>
                          </a:solidFill>
                          <a:latin typeface="Rockwell"/>
                        </a:rPr>
                        <a:t>40%</a:t>
                      </a:r>
                    </a:p>
                  </a:txBody>
                  <a:tcPr marL="9525" marR="9525" marT="9525" marB="0" anchor="ctr"/>
                </a:tc>
              </a:tr>
              <a:tr h="54122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F5</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0%</a:t>
                      </a:r>
                    </a:p>
                  </a:txBody>
                  <a:tcPr marL="9525" marR="9525" marT="9525" marB="0" anchor="ctr"/>
                </a:tc>
                <a:tc>
                  <a:txBody>
                    <a:bodyPr/>
                    <a:lstStyle/>
                    <a:p>
                      <a:pPr algn="r" fontAlgn="t"/>
                      <a:r>
                        <a:rPr lang="es-ES" sz="1400" b="0" i="0" u="none" strike="noStrike">
                          <a:solidFill>
                            <a:srgbClr val="000000"/>
                          </a:solidFill>
                          <a:latin typeface="Rockwell"/>
                        </a:rPr>
                        <a:t>12%</a:t>
                      </a:r>
                    </a:p>
                  </a:txBody>
                  <a:tcPr marL="9525" marR="9525" marT="9525" marB="0" anchor="ctr"/>
                </a:tc>
                <a:tc>
                  <a:txBody>
                    <a:bodyPr/>
                    <a:lstStyle/>
                    <a:p>
                      <a:pPr algn="r" fontAlgn="t"/>
                      <a:r>
                        <a:rPr lang="es-ES" sz="1400" b="0" i="0" u="none" strike="noStrike">
                          <a:solidFill>
                            <a:srgbClr val="000000"/>
                          </a:solidFill>
                          <a:latin typeface="Rockwell"/>
                        </a:rPr>
                        <a:t>6%</a:t>
                      </a:r>
                    </a:p>
                  </a:txBody>
                  <a:tcPr marL="9525" marR="9525" marT="9525" marB="0" anchor="ctr"/>
                </a:tc>
                <a:tc>
                  <a:txBody>
                    <a:bodyPr/>
                    <a:lstStyle/>
                    <a:p>
                      <a:pPr algn="r" fontAlgn="t"/>
                      <a:r>
                        <a:rPr lang="es-ES" sz="1400" b="0" i="0" u="none" strike="noStrike" dirty="0">
                          <a:solidFill>
                            <a:srgbClr val="000000"/>
                          </a:solidFill>
                          <a:latin typeface="Rockwell"/>
                        </a:rPr>
                        <a:t>53%</a:t>
                      </a:r>
                    </a:p>
                  </a:txBody>
                  <a:tcPr marL="9525" marR="9525" marT="9525" marB="0" anchor="ctr"/>
                </a:tc>
                <a:tc>
                  <a:txBody>
                    <a:bodyPr/>
                    <a:lstStyle/>
                    <a:p>
                      <a:pPr algn="r" fontAlgn="t"/>
                      <a:r>
                        <a:rPr lang="es-ES" sz="1400" b="0" i="0" u="none" strike="noStrike" dirty="0">
                          <a:solidFill>
                            <a:srgbClr val="000000"/>
                          </a:solidFill>
                          <a:latin typeface="Rockwell"/>
                        </a:rPr>
                        <a:t>29%</a:t>
                      </a:r>
                    </a:p>
                  </a:txBody>
                  <a:tcPr marL="9525" marR="9525" marT="9525" marB="0" anchor="ctr"/>
                </a:tc>
                <a:tc>
                  <a:txBody>
                    <a:bodyPr/>
                    <a:lstStyle/>
                    <a:p>
                      <a:pPr algn="r" fontAlgn="t"/>
                      <a:r>
                        <a:rPr lang="es-ES" sz="1400" b="0" i="0" u="none" strike="noStrike" dirty="0">
                          <a:solidFill>
                            <a:srgbClr val="000000"/>
                          </a:solidFill>
                          <a:latin typeface="Rockwell"/>
                        </a:rPr>
                        <a:t>69%</a:t>
                      </a:r>
                    </a:p>
                  </a:txBody>
                  <a:tcPr marL="9525" marR="9525" marT="9525" marB="0" anchor="ctr"/>
                </a:tc>
              </a:tr>
              <a:tr h="54122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F6</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19%</a:t>
                      </a:r>
                    </a:p>
                  </a:txBody>
                  <a:tcPr marL="9525" marR="9525" marT="9525" marB="0" anchor="ctr"/>
                </a:tc>
                <a:tc>
                  <a:txBody>
                    <a:bodyPr/>
                    <a:lstStyle/>
                    <a:p>
                      <a:pPr algn="r" fontAlgn="t"/>
                      <a:r>
                        <a:rPr lang="es-ES" sz="1400" b="0" i="0" u="none" strike="noStrike">
                          <a:solidFill>
                            <a:srgbClr val="000000"/>
                          </a:solidFill>
                          <a:latin typeface="Rockwell"/>
                        </a:rPr>
                        <a:t>94%</a:t>
                      </a:r>
                    </a:p>
                  </a:txBody>
                  <a:tcPr marL="9525" marR="9525" marT="9525" marB="0" anchor="ctr"/>
                </a:tc>
                <a:tc>
                  <a:txBody>
                    <a:bodyPr/>
                    <a:lstStyle/>
                    <a:p>
                      <a:pPr algn="r" fontAlgn="t"/>
                      <a:r>
                        <a:rPr lang="es-ES" sz="1400" b="0" i="0" u="none" strike="noStrike">
                          <a:solidFill>
                            <a:srgbClr val="000000"/>
                          </a:solidFill>
                          <a:latin typeface="Rockwell"/>
                        </a:rPr>
                        <a:t>18%</a:t>
                      </a:r>
                    </a:p>
                  </a:txBody>
                  <a:tcPr marL="9525" marR="9525" marT="9525" marB="0" anchor="ctr"/>
                </a:tc>
                <a:tc>
                  <a:txBody>
                    <a:bodyPr/>
                    <a:lstStyle/>
                    <a:p>
                      <a:pPr algn="r" fontAlgn="t"/>
                      <a:r>
                        <a:rPr lang="es-ES" sz="1400" b="0" i="0" u="none" strike="noStrike">
                          <a:solidFill>
                            <a:srgbClr val="000000"/>
                          </a:solidFill>
                          <a:latin typeface="Rockwell"/>
                        </a:rPr>
                        <a:t>35%</a:t>
                      </a:r>
                    </a:p>
                  </a:txBody>
                  <a:tcPr marL="9525" marR="9525" marT="9525" marB="0" anchor="ctr"/>
                </a:tc>
                <a:tc>
                  <a:txBody>
                    <a:bodyPr/>
                    <a:lstStyle/>
                    <a:p>
                      <a:pPr algn="r" fontAlgn="t"/>
                      <a:r>
                        <a:rPr lang="es-ES" sz="1400" b="0" i="0" u="none" strike="noStrike">
                          <a:solidFill>
                            <a:srgbClr val="000000"/>
                          </a:solidFill>
                          <a:latin typeface="Rockwell"/>
                        </a:rPr>
                        <a:t>36%</a:t>
                      </a:r>
                    </a:p>
                  </a:txBody>
                  <a:tcPr marL="9525" marR="9525" marT="9525" marB="0" anchor="ctr"/>
                </a:tc>
                <a:tc>
                  <a:txBody>
                    <a:bodyPr/>
                    <a:lstStyle/>
                    <a:p>
                      <a:pPr algn="r" fontAlgn="t"/>
                      <a:r>
                        <a:rPr lang="es-ES" sz="1400" b="0" i="0" u="none" strike="noStrike" dirty="0">
                          <a:solidFill>
                            <a:srgbClr val="000000"/>
                          </a:solidFill>
                          <a:latin typeface="Rockwell"/>
                        </a:rPr>
                        <a:t>69%</a:t>
                      </a:r>
                    </a:p>
                  </a:txBody>
                  <a:tcPr marL="9525" marR="9525" marT="9525" marB="0" anchor="ctr"/>
                </a:tc>
              </a:tr>
            </a:tbl>
          </a:graphicData>
        </a:graphic>
      </p:graphicFrame>
    </p:spTree>
    <p:extLst>
      <p:ext uri="{BB962C8B-B14F-4D97-AF65-F5344CB8AC3E}">
        <p14:creationId xmlns:p14="http://schemas.microsoft.com/office/powerpoint/2010/main" val="3079542414"/>
      </p:ext>
    </p:extLst>
  </p:cSld>
  <p:clrMapOvr>
    <a:masterClrMapping/>
  </p:clrMapOvr>
  <mc:AlternateContent xmlns:mc="http://schemas.openxmlformats.org/markup-compatibility/2006" xmlns:p14="http://schemas.microsoft.com/office/powerpoint/2010/main">
    <mc:Choice Requires="p14">
      <p:transition spd="slow" p14:dur="2000" advTm="3210"/>
    </mc:Choice>
    <mc:Fallback xmlns="">
      <p:transition xmlns:p14="http://schemas.microsoft.com/office/powerpoint/2010/main" spd="slow" advTm="321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a:t>Results</a:t>
            </a:r>
            <a:r>
              <a:rPr lang="es-ES" dirty="0"/>
              <a:t/>
            </a:r>
            <a:br>
              <a:rPr lang="es-ES" dirty="0"/>
            </a:br>
            <a:r>
              <a:rPr lang="es-ES" dirty="0" err="1" smtClean="0"/>
              <a:t>Tester</a:t>
            </a:r>
            <a:r>
              <a:rPr lang="es-ES" dirty="0" smtClean="0"/>
              <a:t> </a:t>
            </a:r>
            <a:r>
              <a:rPr lang="es-ES" dirty="0" err="1" smtClean="0"/>
              <a:t>Contribution</a:t>
            </a:r>
            <a:endParaRPr lang="es-ES" dirty="0"/>
          </a:p>
        </p:txBody>
      </p:sp>
      <p:graphicFrame>
        <p:nvGraphicFramePr>
          <p:cNvPr id="3" name="5 Marcador de contenido"/>
          <p:cNvGraphicFramePr>
            <a:graphicFrameLocks/>
          </p:cNvGraphicFramePr>
          <p:nvPr>
            <p:extLst>
              <p:ext uri="{D42A27DB-BD31-4B8C-83A1-F6EECF244321}">
                <p14:modId xmlns:p14="http://schemas.microsoft.com/office/powerpoint/2010/main" val="692641344"/>
              </p:ext>
            </p:extLst>
          </p:nvPr>
        </p:nvGraphicFramePr>
        <p:xfrm>
          <a:off x="657925" y="1774742"/>
          <a:ext cx="7803286" cy="4268557"/>
        </p:xfrm>
        <a:graphic>
          <a:graphicData uri="http://schemas.openxmlformats.org/drawingml/2006/table">
            <a:tbl>
              <a:tblPr firstRow="1" bandRow="1">
                <a:tableStyleId>{5C22544A-7EE6-4342-B048-85BDC9FD1C3A}</a:tableStyleId>
              </a:tblPr>
              <a:tblGrid>
                <a:gridCol w="2279003"/>
                <a:gridCol w="457215"/>
                <a:gridCol w="770666"/>
                <a:gridCol w="992202"/>
                <a:gridCol w="770666"/>
                <a:gridCol w="770666"/>
                <a:gridCol w="770666"/>
                <a:gridCol w="992202"/>
              </a:tblGrid>
              <a:tr h="1140677">
                <a:tc>
                  <a:txBody>
                    <a:bodyPr/>
                    <a:lstStyle/>
                    <a:p>
                      <a:pPr algn="l" fontAlgn="ctr"/>
                      <a:r>
                        <a:rPr lang="es-ES" sz="1400" b="1" i="0" u="none" strike="noStrike" dirty="0">
                          <a:solidFill>
                            <a:srgbClr val="FFFFFF"/>
                          </a:solidFill>
                          <a:latin typeface="Rockwell"/>
                        </a:rPr>
                        <a:t> </a:t>
                      </a:r>
                    </a:p>
                  </a:txBody>
                  <a:tcPr marL="9525" marR="9525" marT="9525" marB="0" anchor="ctr"/>
                </a:tc>
                <a:tc>
                  <a:txBody>
                    <a:bodyPr/>
                    <a:lstStyle/>
                    <a:p>
                      <a:pPr algn="l" fontAlgn="ctr"/>
                      <a:r>
                        <a:rPr lang="es-ES" sz="1400" b="0" i="0" u="none" strike="noStrike">
                          <a:solidFill>
                            <a:srgbClr val="000000"/>
                          </a:solidFill>
                          <a:latin typeface="Rockwell"/>
                        </a:rPr>
                        <a:t> </a:t>
                      </a:r>
                    </a:p>
                  </a:txBody>
                  <a:tcPr marL="9525" marR="9525" marT="9525" marB="0" anchor="ctr"/>
                </a:tc>
                <a:tc gridSpan="2">
                  <a:txBody>
                    <a:bodyPr/>
                    <a:lstStyle/>
                    <a:p>
                      <a:pPr algn="ctr" fontAlgn="ctr"/>
                      <a:r>
                        <a:rPr lang="es-ES" sz="1400" b="0" i="0" u="none" strike="noStrike" dirty="0" err="1">
                          <a:solidFill>
                            <a:schemeClr val="tx1"/>
                          </a:solidFill>
                          <a:latin typeface="Rockwell"/>
                        </a:rPr>
                        <a:t>cmdline</a:t>
                      </a:r>
                      <a:r>
                        <a:rPr lang="es-ES" sz="1400" b="0" i="0" u="none" strike="noStrike" dirty="0">
                          <a:solidFill>
                            <a:schemeClr val="tx1"/>
                          </a:solidFill>
                          <a:latin typeface="Rockwell"/>
                        </a:rPr>
                        <a:t> </a:t>
                      </a:r>
                    </a:p>
                  </a:txBody>
                  <a:tcPr marL="9525" marR="9525" marT="9525" marB="0" anchor="ctr"/>
                </a:tc>
                <a:tc hMerge="1">
                  <a:txBody>
                    <a:bodyPr/>
                    <a:lstStyle/>
                    <a:p>
                      <a:pPr algn="l" fontAlgn="ctr"/>
                      <a:endParaRPr lang="es-ES" sz="1400" b="0" i="0" u="none" strike="noStrike" dirty="0">
                        <a:solidFill>
                          <a:schemeClr val="tx1"/>
                        </a:solidFill>
                        <a:latin typeface="Rockwell"/>
                      </a:endParaRPr>
                    </a:p>
                  </a:txBody>
                  <a:tcPr marL="9525" marR="9525" marT="9525" marB="0" anchor="ctr"/>
                </a:tc>
                <a:tc gridSpan="2">
                  <a:txBody>
                    <a:bodyPr/>
                    <a:lstStyle/>
                    <a:p>
                      <a:pPr algn="ctr" fontAlgn="ctr"/>
                      <a:r>
                        <a:rPr lang="es-ES" sz="1400" b="0" i="0" u="none" strike="noStrike" dirty="0" err="1" smtClean="0">
                          <a:solidFill>
                            <a:schemeClr val="tx1"/>
                          </a:solidFill>
                          <a:latin typeface="Rockwell"/>
                        </a:rPr>
                        <a:t>nametbl</a:t>
                      </a:r>
                      <a:r>
                        <a:rPr lang="es-ES" sz="1400" b="0" i="0" u="none" strike="noStrike" dirty="0" smtClean="0">
                          <a:solidFill>
                            <a:schemeClr val="tx1"/>
                          </a:solidFill>
                          <a:latin typeface="Rockwell"/>
                        </a:rPr>
                        <a:t> </a:t>
                      </a:r>
                      <a:endParaRPr lang="es-ES" sz="1400" b="0" i="0" u="none" strike="noStrike" dirty="0">
                        <a:solidFill>
                          <a:schemeClr val="tx1"/>
                        </a:solidFill>
                        <a:latin typeface="Rockwell"/>
                      </a:endParaRPr>
                    </a:p>
                  </a:txBody>
                  <a:tcPr marL="9525" marR="9525" marT="9525" marB="0" anchor="ctr"/>
                </a:tc>
                <a:tc hMerge="1">
                  <a:txBody>
                    <a:bodyPr/>
                    <a:lstStyle/>
                    <a:p>
                      <a:pPr algn="l" fontAlgn="ctr"/>
                      <a:endParaRPr lang="es-ES" sz="1400" b="0" i="0" u="none" strike="noStrike" dirty="0">
                        <a:solidFill>
                          <a:schemeClr val="tx1"/>
                        </a:solidFill>
                        <a:latin typeface="Rockwell"/>
                      </a:endParaRPr>
                    </a:p>
                  </a:txBody>
                  <a:tcPr marL="9525" marR="9525" marT="9525" marB="0" anchor="ctr"/>
                </a:tc>
                <a:tc gridSpan="2">
                  <a:txBody>
                    <a:bodyPr/>
                    <a:lstStyle/>
                    <a:p>
                      <a:pPr algn="ctr" fontAlgn="ctr"/>
                      <a:r>
                        <a:rPr lang="es-ES" sz="1400" b="0" i="0" u="none" strike="noStrike" dirty="0" err="1" smtClean="0">
                          <a:solidFill>
                            <a:schemeClr val="tx1"/>
                          </a:solidFill>
                          <a:latin typeface="Rockwell"/>
                        </a:rPr>
                        <a:t>ntree</a:t>
                      </a:r>
                      <a:r>
                        <a:rPr lang="es-ES" sz="1400" b="0" i="0" u="none" strike="noStrike" dirty="0" smtClean="0">
                          <a:solidFill>
                            <a:schemeClr val="tx1"/>
                          </a:solidFill>
                          <a:latin typeface="Rockwell"/>
                        </a:rPr>
                        <a:t> </a:t>
                      </a:r>
                      <a:endParaRPr lang="es-ES" sz="1400" b="0" i="0" u="none" strike="noStrike" dirty="0">
                        <a:solidFill>
                          <a:schemeClr val="tx1"/>
                        </a:solidFill>
                        <a:latin typeface="Rockwell"/>
                      </a:endParaRPr>
                    </a:p>
                  </a:txBody>
                  <a:tcPr marL="9525" marR="9525" marT="9525" marB="0" anchor="ctr"/>
                </a:tc>
                <a:tc hMerge="1">
                  <a:txBody>
                    <a:bodyPr/>
                    <a:lstStyle/>
                    <a:p>
                      <a:pPr algn="l" fontAlgn="ctr"/>
                      <a:endParaRPr lang="es-ES" sz="1400" b="0" i="0" u="none" strike="noStrike" dirty="0">
                        <a:solidFill>
                          <a:schemeClr val="tx1"/>
                        </a:solidFill>
                        <a:latin typeface="Rockwell"/>
                      </a:endParaRPr>
                    </a:p>
                  </a:txBody>
                  <a:tcPr marL="9525" marR="9525" marT="9525" marB="0" anchor="ctr"/>
                </a:tc>
              </a:tr>
              <a:tr h="446840">
                <a:tc>
                  <a:txBody>
                    <a:bodyPr/>
                    <a:lstStyle/>
                    <a:p>
                      <a:pPr algn="ctr" fontAlgn="ctr"/>
                      <a:r>
                        <a:rPr lang="es-ES" sz="1400" b="1" i="0" u="none" strike="noStrike" dirty="0">
                          <a:solidFill>
                            <a:srgbClr val="FFFFFF"/>
                          </a:solidFill>
                          <a:latin typeface="Rockwell"/>
                        </a:rPr>
                        <a:t> </a:t>
                      </a:r>
                    </a:p>
                  </a:txBody>
                  <a:tcPr marL="9525" marR="9525" marT="9525" marB="0" anchor="ctr"/>
                </a:tc>
                <a:tc>
                  <a:txBody>
                    <a:bodyPr/>
                    <a:lstStyle/>
                    <a:p>
                      <a:pPr algn="ctr" fontAlgn="ctr"/>
                      <a:r>
                        <a:rPr lang="es-ES" sz="1400" b="0" i="0" u="none" strike="noStrike" dirty="0">
                          <a:solidFill>
                            <a:srgbClr val="000000"/>
                          </a:solidFill>
                          <a:latin typeface="Rockwell"/>
                        </a:rPr>
                        <a:t> </a:t>
                      </a:r>
                    </a:p>
                  </a:txBody>
                  <a:tcPr marL="9525" marR="9525" marT="9525" marB="0" anchor="ctr"/>
                </a:tc>
                <a:tc>
                  <a:txBody>
                    <a:bodyPr/>
                    <a:lstStyle/>
                    <a:p>
                      <a:pPr algn="ctr" fontAlgn="ctr"/>
                      <a:r>
                        <a:rPr lang="es-ES" sz="1400" b="0" i="0" u="none" strike="noStrike" dirty="0">
                          <a:solidFill>
                            <a:srgbClr val="000000"/>
                          </a:solidFill>
                          <a:latin typeface="Rockwell"/>
                        </a:rPr>
                        <a:t>EP </a:t>
                      </a:r>
                    </a:p>
                  </a:txBody>
                  <a:tcPr marL="9525" marR="9525" marT="9525" marB="0" anchor="ctr"/>
                </a:tc>
                <a:tc>
                  <a:txBody>
                    <a:bodyPr/>
                    <a:lstStyle/>
                    <a:p>
                      <a:pPr algn="ctr" fontAlgn="ctr"/>
                      <a:r>
                        <a:rPr lang="es-ES" sz="1400" b="0" i="0" u="none" strike="noStrike" dirty="0">
                          <a:solidFill>
                            <a:srgbClr val="000000"/>
                          </a:solidFill>
                          <a:latin typeface="Rockwell"/>
                        </a:rPr>
                        <a:t>BT </a:t>
                      </a:r>
                    </a:p>
                  </a:txBody>
                  <a:tcPr marL="9525" marR="9525" marT="9525" marB="0" anchor="ctr"/>
                </a:tc>
                <a:tc>
                  <a:txBody>
                    <a:bodyPr/>
                    <a:lstStyle/>
                    <a:p>
                      <a:pPr algn="ctr" fontAlgn="ctr"/>
                      <a:r>
                        <a:rPr lang="es-ES" sz="1400" b="0" i="0" u="none" strike="noStrike" dirty="0" smtClean="0">
                          <a:solidFill>
                            <a:srgbClr val="000000"/>
                          </a:solidFill>
                          <a:latin typeface="Rockwell"/>
                        </a:rPr>
                        <a:t>EP</a:t>
                      </a:r>
                      <a:r>
                        <a:rPr lang="es-ES" sz="1400" b="0" i="0" u="none" strike="noStrike" dirty="0">
                          <a:solidFill>
                            <a:srgbClr val="000000"/>
                          </a:solidFill>
                          <a:latin typeface="Rockwell"/>
                        </a:rPr>
                        <a:t> </a:t>
                      </a:r>
                    </a:p>
                  </a:txBody>
                  <a:tcPr marL="9525" marR="9525" marT="9525" marB="0" anchor="ctr"/>
                </a:tc>
                <a:tc>
                  <a:txBody>
                    <a:bodyPr/>
                    <a:lstStyle/>
                    <a:p>
                      <a:pPr algn="ctr" fontAlgn="ctr"/>
                      <a:r>
                        <a:rPr lang="es-ES" sz="1400" b="0" i="0" u="none" strike="noStrike" dirty="0" smtClean="0">
                          <a:solidFill>
                            <a:srgbClr val="000000"/>
                          </a:solidFill>
                          <a:latin typeface="Rockwell"/>
                        </a:rPr>
                        <a:t>BT</a:t>
                      </a:r>
                      <a:r>
                        <a:rPr lang="es-ES" sz="1400" b="0" i="0" u="none" strike="noStrike" dirty="0">
                          <a:solidFill>
                            <a:srgbClr val="000000"/>
                          </a:solidFill>
                          <a:latin typeface="Rockwell"/>
                        </a:rPr>
                        <a:t> </a:t>
                      </a:r>
                    </a:p>
                  </a:txBody>
                  <a:tcPr marL="9525" marR="9525" marT="9525" marB="0" anchor="ctr"/>
                </a:tc>
                <a:tc>
                  <a:txBody>
                    <a:bodyPr/>
                    <a:lstStyle/>
                    <a:p>
                      <a:pPr algn="ctr" fontAlgn="ctr"/>
                      <a:r>
                        <a:rPr lang="es-ES" sz="1400" b="0" i="0" u="none" strike="noStrike" dirty="0">
                          <a:solidFill>
                            <a:srgbClr val="000000"/>
                          </a:solidFill>
                          <a:latin typeface="Rockwell"/>
                        </a:rPr>
                        <a:t>EP </a:t>
                      </a:r>
                    </a:p>
                  </a:txBody>
                  <a:tcPr marL="9525" marR="9525" marT="9525" marB="0" anchor="ctr"/>
                </a:tc>
                <a:tc>
                  <a:txBody>
                    <a:bodyPr/>
                    <a:lstStyle/>
                    <a:p>
                      <a:pPr algn="ctr" fontAlgn="ctr"/>
                      <a:r>
                        <a:rPr lang="es-ES" sz="1400" b="0" i="0" u="none" strike="noStrike" dirty="0" smtClean="0">
                          <a:solidFill>
                            <a:srgbClr val="000000"/>
                          </a:solidFill>
                          <a:latin typeface="Rockwell"/>
                        </a:rPr>
                        <a:t>BT</a:t>
                      </a:r>
                      <a:r>
                        <a:rPr lang="es-ES" sz="1400" b="0" i="0" u="none" strike="noStrike" dirty="0">
                          <a:solidFill>
                            <a:srgbClr val="000000"/>
                          </a:solidFill>
                          <a:latin typeface="Rockwell"/>
                        </a:rPr>
                        <a:t> </a:t>
                      </a:r>
                    </a:p>
                  </a:txBody>
                  <a:tcPr marL="9525" marR="9525" marT="9525" marB="0" anchor="ctr"/>
                </a:tc>
              </a:tr>
              <a:tr h="446840">
                <a:tc rowSpan="3">
                  <a:txBody>
                    <a:bodyPr/>
                    <a:lstStyle/>
                    <a:p>
                      <a:pPr algn="ctr" fontAlgn="ctr"/>
                      <a:r>
                        <a:rPr lang="es-ES" sz="1400" b="1" i="0" u="none" strike="noStrike" dirty="0">
                          <a:solidFill>
                            <a:srgbClr val="000000"/>
                          </a:solidFill>
                          <a:latin typeface="Rockwell"/>
                        </a:rPr>
                        <a:t>Max EP- Min </a:t>
                      </a:r>
                      <a:r>
                        <a:rPr lang="es-ES" sz="1400" b="1" i="0" u="none" strike="noStrike" dirty="0" smtClean="0">
                          <a:solidFill>
                            <a:srgbClr val="000000"/>
                          </a:solidFill>
                          <a:latin typeface="Rockwell"/>
                        </a:rPr>
                        <a:t>BT</a:t>
                      </a:r>
                      <a:r>
                        <a:rPr lang="es-ES" sz="1400" b="1" i="0" u="none" strike="noStrike" dirty="0">
                          <a:solidFill>
                            <a:srgbClr val="000000"/>
                          </a:solidFill>
                          <a:latin typeface="Rockwell"/>
                        </a:rPr>
                        <a:t> </a:t>
                      </a:r>
                    </a:p>
                  </a:txBody>
                  <a:tcPr marL="9525" marR="9525" marT="9525" marB="0" anchor="ctr"/>
                </a:tc>
                <a:tc>
                  <a:txBody>
                    <a:bodyPr/>
                    <a:lstStyle/>
                    <a:p>
                      <a:pPr algn="ctr" fontAlgn="ctr"/>
                      <a:r>
                        <a:rPr lang="es-ES" sz="1400" b="1" i="1" u="none" strike="noStrike">
                          <a:solidFill>
                            <a:srgbClr val="000000"/>
                          </a:solidFill>
                          <a:latin typeface="Rockwell"/>
                        </a:rPr>
                        <a:t>F1</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↓19%</a:t>
                      </a:r>
                    </a:p>
                  </a:txBody>
                  <a:tcPr marL="9525" marR="9525" marT="9525" marB="0" anchor="ctr"/>
                </a:tc>
                <a:tc>
                  <a:txBody>
                    <a:bodyPr/>
                    <a:lstStyle/>
                    <a:p>
                      <a:pPr algn="ctr" fontAlgn="t"/>
                      <a:r>
                        <a:rPr lang="es-ES" sz="1400" b="0" i="0" u="none" strike="noStrike">
                          <a:solidFill>
                            <a:srgbClr val="000000"/>
                          </a:solidFill>
                          <a:latin typeface="Rockwell"/>
                        </a:rPr>
                        <a:t>=</a:t>
                      </a:r>
                    </a:p>
                  </a:txBody>
                  <a:tcPr marL="9525" marR="9525" marT="9525" marB="0" anchor="ctr"/>
                </a:tc>
                <a:tc>
                  <a:txBody>
                    <a:bodyPr/>
                    <a:lstStyle/>
                    <a:p>
                      <a:pPr algn="r" fontAlgn="t"/>
                      <a:r>
                        <a:rPr lang="es-ES" sz="1400" b="0" i="0" u="none" strike="noStrike">
                          <a:solidFill>
                            <a:srgbClr val="000000"/>
                          </a:solidFill>
                          <a:latin typeface="Rockwell"/>
                        </a:rPr>
                        <a:t>↓6%</a:t>
                      </a:r>
                    </a:p>
                  </a:txBody>
                  <a:tcPr marL="9525" marR="9525" marT="9525" marB="0" anchor="ctr"/>
                </a:tc>
                <a:tc>
                  <a:txBody>
                    <a:bodyPr/>
                    <a:lstStyle/>
                    <a:p>
                      <a:pPr algn="r" fontAlgn="t"/>
                      <a:r>
                        <a:rPr lang="es-ES" sz="1400" b="0" i="0" u="none" strike="noStrike">
                          <a:solidFill>
                            <a:srgbClr val="000000"/>
                          </a:solidFill>
                          <a:latin typeface="Rockwell"/>
                        </a:rPr>
                        <a:t>↑12%</a:t>
                      </a:r>
                    </a:p>
                  </a:txBody>
                  <a:tcPr marL="9525" marR="9525" marT="9525" marB="0" anchor="ctr"/>
                </a:tc>
                <a:tc>
                  <a:txBody>
                    <a:bodyPr/>
                    <a:lstStyle/>
                    <a:p>
                      <a:pPr algn="ctr" fontAlgn="t"/>
                      <a:r>
                        <a:rPr lang="es-ES" sz="1400" b="0" i="0" u="none" strike="noStrike">
                          <a:solidFill>
                            <a:srgbClr val="000000"/>
                          </a:solidFill>
                          <a:latin typeface="Rockwell"/>
                        </a:rPr>
                        <a:t>=</a:t>
                      </a:r>
                    </a:p>
                  </a:txBody>
                  <a:tcPr marL="9525" marR="9525" marT="9525" marB="0" anchor="ctr"/>
                </a:tc>
                <a:tc>
                  <a:txBody>
                    <a:bodyPr/>
                    <a:lstStyle/>
                    <a:p>
                      <a:pPr algn="r" fontAlgn="t"/>
                      <a:r>
                        <a:rPr lang="es-ES" sz="1400" b="0" i="0" u="none" strike="noStrike" dirty="0">
                          <a:solidFill>
                            <a:srgbClr val="000000"/>
                          </a:solidFill>
                          <a:latin typeface="Rockwell"/>
                        </a:rPr>
                        <a:t>↑47.7%</a:t>
                      </a:r>
                    </a:p>
                  </a:txBody>
                  <a:tcPr marL="9525" marR="9525" marT="9525" marB="0" anchor="ctr"/>
                </a:tc>
              </a:tr>
              <a:tr h="44684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F2</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ctr" fontAlgn="t"/>
                      <a:r>
                        <a:rPr lang="es-ES" sz="1400" b="0" i="0" u="none" strike="noStrike" dirty="0">
                          <a:solidFill>
                            <a:srgbClr val="000000"/>
                          </a:solidFill>
                          <a:latin typeface="Rockwell"/>
                        </a:rPr>
                        <a:t>=</a:t>
                      </a:r>
                    </a:p>
                  </a:txBody>
                  <a:tcPr marL="9525" marR="9525" marT="9525" marB="0" anchor="ctr"/>
                </a:tc>
                <a:tc>
                  <a:txBody>
                    <a:bodyPr/>
                    <a:lstStyle/>
                    <a:p>
                      <a:pPr algn="r" fontAlgn="t"/>
                      <a:r>
                        <a:rPr lang="es-ES" sz="1400" b="0" i="0" u="none" strike="noStrike">
                          <a:solidFill>
                            <a:srgbClr val="000000"/>
                          </a:solidFill>
                          <a:latin typeface="Rockwell"/>
                        </a:rPr>
                        <a:t>↑12%</a:t>
                      </a:r>
                    </a:p>
                  </a:txBody>
                  <a:tcPr marL="9525" marR="9525" marT="9525" marB="0" anchor="ctr"/>
                </a:tc>
                <a:tc>
                  <a:txBody>
                    <a:bodyPr/>
                    <a:lstStyle/>
                    <a:p>
                      <a:pPr algn="r" fontAlgn="t"/>
                      <a:r>
                        <a:rPr lang="es-ES" sz="1400" b="0" i="0" u="none" strike="noStrike">
                          <a:solidFill>
                            <a:srgbClr val="000000"/>
                          </a:solidFill>
                          <a:latin typeface="Rockwell"/>
                        </a:rPr>
                        <a:t>↓6%</a:t>
                      </a:r>
                    </a:p>
                  </a:txBody>
                  <a:tcPr marL="9525" marR="9525" marT="9525" marB="0" anchor="ctr"/>
                </a:tc>
                <a:tc>
                  <a:txBody>
                    <a:bodyPr/>
                    <a:lstStyle/>
                    <a:p>
                      <a:pPr algn="r" fontAlgn="t"/>
                      <a:r>
                        <a:rPr lang="es-ES" sz="1400" b="0" i="0" u="none" strike="noStrike">
                          <a:solidFill>
                            <a:srgbClr val="000000"/>
                          </a:solidFill>
                          <a:latin typeface="Rockwell"/>
                        </a:rPr>
                        <a:t>↑71%</a:t>
                      </a:r>
                    </a:p>
                  </a:txBody>
                  <a:tcPr marL="9525" marR="9525" marT="9525" marB="0" anchor="ctr"/>
                </a:tc>
                <a:tc>
                  <a:txBody>
                    <a:bodyPr/>
                    <a:lstStyle/>
                    <a:p>
                      <a:pPr algn="r" fontAlgn="t"/>
                      <a:r>
                        <a:rPr lang="es-ES" sz="1400" b="0" i="0" u="none" strike="noStrike">
                          <a:solidFill>
                            <a:srgbClr val="000000"/>
                          </a:solidFill>
                          <a:latin typeface="Rockwell"/>
                        </a:rPr>
                        <a:t>↓15%</a:t>
                      </a:r>
                    </a:p>
                  </a:txBody>
                  <a:tcPr marL="9525" marR="9525" marT="9525" marB="0" anchor="ctr"/>
                </a:tc>
                <a:tc>
                  <a:txBody>
                    <a:bodyPr/>
                    <a:lstStyle/>
                    <a:p>
                      <a:pPr algn="r" fontAlgn="t"/>
                      <a:r>
                        <a:rPr lang="es-ES" sz="1400" b="0" i="0" u="none" strike="noStrike">
                          <a:solidFill>
                            <a:srgbClr val="000000"/>
                          </a:solidFill>
                          <a:latin typeface="Rockwell"/>
                        </a:rPr>
                        <a:t>↑12%</a:t>
                      </a:r>
                    </a:p>
                  </a:txBody>
                  <a:tcPr marL="9525" marR="9525" marT="9525" marB="0" anchor="ctr"/>
                </a:tc>
              </a:tr>
              <a:tr h="44684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F3</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↓63%</a:t>
                      </a:r>
                    </a:p>
                  </a:txBody>
                  <a:tcPr marL="9525" marR="9525" marT="9525" marB="0" anchor="ctr"/>
                </a:tc>
                <a:tc>
                  <a:txBody>
                    <a:bodyPr/>
                    <a:lstStyle/>
                    <a:p>
                      <a:pPr algn="ctr" fontAlgn="t"/>
                      <a:r>
                        <a:rPr lang="es-ES" sz="1400" b="0" i="0" u="none" strike="noStrike" dirty="0">
                          <a:solidFill>
                            <a:srgbClr val="000000"/>
                          </a:solidFill>
                          <a:latin typeface="Rockwell"/>
                        </a:rPr>
                        <a:t>=</a:t>
                      </a:r>
                    </a:p>
                  </a:txBody>
                  <a:tcPr marL="9525" marR="9525" marT="9525" marB="0" anchor="ctr"/>
                </a:tc>
                <a:tc>
                  <a:txBody>
                    <a:bodyPr/>
                    <a:lstStyle/>
                    <a:p>
                      <a:pPr algn="r" fontAlgn="t"/>
                      <a:r>
                        <a:rPr lang="es-ES" sz="1400" b="0" i="0" u="none" strike="noStrike">
                          <a:solidFill>
                            <a:srgbClr val="000000"/>
                          </a:solidFill>
                          <a:latin typeface="Rockwell"/>
                        </a:rPr>
                        <a:t>↓12%</a:t>
                      </a:r>
                    </a:p>
                  </a:txBody>
                  <a:tcPr marL="9525" marR="9525" marT="9525" marB="0" anchor="ctr"/>
                </a:tc>
                <a:tc>
                  <a:txBody>
                    <a:bodyPr/>
                    <a:lstStyle/>
                    <a:p>
                      <a:pPr algn="r" fontAlgn="t"/>
                      <a:r>
                        <a:rPr lang="es-ES" sz="1400" b="0" i="0" u="none" strike="noStrike">
                          <a:solidFill>
                            <a:srgbClr val="000000"/>
                          </a:solidFill>
                          <a:latin typeface="Rockwell"/>
                        </a:rPr>
                        <a:t>↑7%</a:t>
                      </a:r>
                    </a:p>
                  </a:txBody>
                  <a:tcPr marL="9525" marR="9525" marT="9525" marB="0" anchor="ctr"/>
                </a:tc>
                <a:tc>
                  <a:txBody>
                    <a:bodyPr/>
                    <a:lstStyle/>
                    <a:p>
                      <a:pPr algn="r" fontAlgn="t"/>
                      <a:r>
                        <a:rPr lang="es-ES" sz="1400" b="0" i="0" u="none" strike="noStrike">
                          <a:solidFill>
                            <a:srgbClr val="000000"/>
                          </a:solidFill>
                          <a:latin typeface="Rockwell"/>
                        </a:rPr>
                        <a:t>↓15%</a:t>
                      </a:r>
                    </a:p>
                  </a:txBody>
                  <a:tcPr marL="9525" marR="9525" marT="9525" marB="0" anchor="ctr"/>
                </a:tc>
                <a:tc>
                  <a:txBody>
                    <a:bodyPr/>
                    <a:lstStyle/>
                    <a:p>
                      <a:pPr algn="ctr" fontAlgn="t"/>
                      <a:r>
                        <a:rPr lang="es-ES" sz="1400" b="0" i="0" u="none" strike="noStrike">
                          <a:solidFill>
                            <a:srgbClr val="000000"/>
                          </a:solidFill>
                          <a:latin typeface="Rockwell"/>
                        </a:rPr>
                        <a:t>=</a:t>
                      </a:r>
                    </a:p>
                  </a:txBody>
                  <a:tcPr marL="9525" marR="9525" marT="9525" marB="0" anchor="ctr"/>
                </a:tc>
              </a:tr>
              <a:tr h="446840">
                <a:tc rowSpan="3">
                  <a:txBody>
                    <a:bodyPr/>
                    <a:lstStyle/>
                    <a:p>
                      <a:pPr algn="ctr" fontAlgn="ctr"/>
                      <a:r>
                        <a:rPr lang="es-ES" sz="1400" b="1" i="0" u="none" strike="noStrike" dirty="0">
                          <a:solidFill>
                            <a:srgbClr val="000000"/>
                          </a:solidFill>
                          <a:latin typeface="Rockwell"/>
                        </a:rPr>
                        <a:t>Max BT- Min </a:t>
                      </a:r>
                      <a:r>
                        <a:rPr lang="es-ES" sz="1400" b="1" i="0" u="none" strike="noStrike" dirty="0" smtClean="0">
                          <a:solidFill>
                            <a:srgbClr val="000000"/>
                          </a:solidFill>
                          <a:latin typeface="Rockwell"/>
                        </a:rPr>
                        <a:t>EP</a:t>
                      </a: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F4</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ctr" fontAlgn="t"/>
                      <a:r>
                        <a:rPr lang="es-ES" sz="1400" b="0" i="0" u="none" strike="noStrike">
                          <a:solidFill>
                            <a:srgbClr val="000000"/>
                          </a:solidFill>
                          <a:latin typeface="Rockwell"/>
                        </a:rPr>
                        <a:t>=</a:t>
                      </a:r>
                    </a:p>
                  </a:txBody>
                  <a:tcPr marL="9525" marR="9525" marT="9525" marB="0" anchor="ctr"/>
                </a:tc>
                <a:tc>
                  <a:txBody>
                    <a:bodyPr/>
                    <a:lstStyle/>
                    <a:p>
                      <a:pPr algn="ctr" fontAlgn="t"/>
                      <a:r>
                        <a:rPr lang="es-ES" sz="1400" b="0" i="0" u="none" strike="noStrike">
                          <a:solidFill>
                            <a:srgbClr val="000000"/>
                          </a:solidFill>
                          <a:latin typeface="Rockwell"/>
                        </a:rPr>
                        <a:t>=</a:t>
                      </a:r>
                    </a:p>
                  </a:txBody>
                  <a:tcPr marL="9525" marR="9525" marT="9525" marB="0" anchor="ctr"/>
                </a:tc>
                <a:tc>
                  <a:txBody>
                    <a:bodyPr/>
                    <a:lstStyle/>
                    <a:p>
                      <a:pPr algn="ctr" fontAlgn="t"/>
                      <a:r>
                        <a:rPr lang="es-ES" sz="1400" b="0" i="0" u="none" strike="noStrike" dirty="0">
                          <a:solidFill>
                            <a:srgbClr val="000000"/>
                          </a:solidFill>
                          <a:latin typeface="Rockwell"/>
                        </a:rPr>
                        <a:t>=</a:t>
                      </a:r>
                    </a:p>
                  </a:txBody>
                  <a:tcPr marL="9525" marR="9525" marT="9525" marB="0" anchor="ctr"/>
                </a:tc>
                <a:tc>
                  <a:txBody>
                    <a:bodyPr/>
                    <a:lstStyle/>
                    <a:p>
                      <a:pPr algn="r" fontAlgn="t"/>
                      <a:r>
                        <a:rPr lang="es-ES" sz="1400" b="0" i="0" u="none" strike="noStrike">
                          <a:solidFill>
                            <a:srgbClr val="000000"/>
                          </a:solidFill>
                          <a:latin typeface="Rockwell"/>
                        </a:rPr>
                        <a:t>↓6%</a:t>
                      </a:r>
                    </a:p>
                  </a:txBody>
                  <a:tcPr marL="9525" marR="9525" marT="9525" marB="0" anchor="ctr"/>
                </a:tc>
                <a:tc>
                  <a:txBody>
                    <a:bodyPr/>
                    <a:lstStyle/>
                    <a:p>
                      <a:pPr algn="ctr" fontAlgn="t"/>
                      <a:r>
                        <a:rPr lang="es-ES" sz="1400" b="0" i="0" u="none" strike="noStrike">
                          <a:solidFill>
                            <a:srgbClr val="000000"/>
                          </a:solidFill>
                          <a:latin typeface="Rockwell"/>
                        </a:rPr>
                        <a:t>=</a:t>
                      </a:r>
                    </a:p>
                  </a:txBody>
                  <a:tcPr marL="9525" marR="9525" marT="9525" marB="0" anchor="ctr"/>
                </a:tc>
                <a:tc>
                  <a:txBody>
                    <a:bodyPr/>
                    <a:lstStyle/>
                    <a:p>
                      <a:pPr algn="r" fontAlgn="t"/>
                      <a:r>
                        <a:rPr lang="es-ES" sz="1400" b="0" i="0" u="none" strike="noStrike">
                          <a:solidFill>
                            <a:srgbClr val="000000"/>
                          </a:solidFill>
                          <a:latin typeface="Rockwell"/>
                        </a:rPr>
                        <a:t>↓60%</a:t>
                      </a:r>
                    </a:p>
                  </a:txBody>
                  <a:tcPr marL="9525" marR="9525" marT="9525" marB="0" anchor="ctr"/>
                </a:tc>
              </a:tr>
              <a:tr h="44684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F5</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↓16%</a:t>
                      </a:r>
                    </a:p>
                  </a:txBody>
                  <a:tcPr marL="9525" marR="9525" marT="9525" marB="0" anchor="ctr"/>
                </a:tc>
                <a:tc>
                  <a:txBody>
                    <a:bodyPr/>
                    <a:lstStyle/>
                    <a:p>
                      <a:pPr algn="r" fontAlgn="t"/>
                      <a:r>
                        <a:rPr lang="es-ES" sz="1400" b="0" i="0" u="none" strike="noStrike">
                          <a:solidFill>
                            <a:srgbClr val="000000"/>
                          </a:solidFill>
                          <a:latin typeface="Rockwell"/>
                        </a:rPr>
                        <a:t>↓88%</a:t>
                      </a:r>
                    </a:p>
                  </a:txBody>
                  <a:tcPr marL="9525" marR="9525" marT="9525" marB="0" anchor="ctr"/>
                </a:tc>
                <a:tc>
                  <a:txBody>
                    <a:bodyPr/>
                    <a:lstStyle/>
                    <a:p>
                      <a:pPr algn="r" fontAlgn="t"/>
                      <a:r>
                        <a:rPr lang="es-ES" sz="1400" b="0" i="0" u="none" strike="noStrike">
                          <a:solidFill>
                            <a:srgbClr val="000000"/>
                          </a:solidFill>
                          <a:latin typeface="Rockwell"/>
                        </a:rPr>
                        <a:t>↑6%</a:t>
                      </a:r>
                    </a:p>
                  </a:txBody>
                  <a:tcPr marL="9525" marR="9525" marT="9525" marB="0" anchor="ctr"/>
                </a:tc>
                <a:tc>
                  <a:txBody>
                    <a:bodyPr/>
                    <a:lstStyle/>
                    <a:p>
                      <a:pPr algn="r" fontAlgn="t"/>
                      <a:r>
                        <a:rPr lang="es-ES" sz="1400" b="0" i="0" u="none" strike="noStrike" dirty="0">
                          <a:solidFill>
                            <a:srgbClr val="000000"/>
                          </a:solidFill>
                          <a:latin typeface="Rockwell"/>
                        </a:rPr>
                        <a:t>↓47%</a:t>
                      </a:r>
                    </a:p>
                  </a:txBody>
                  <a:tcPr marL="9525" marR="9525" marT="9525" marB="0" anchor="ctr"/>
                </a:tc>
                <a:tc>
                  <a:txBody>
                    <a:bodyPr/>
                    <a:lstStyle/>
                    <a:p>
                      <a:pPr algn="r" fontAlgn="t"/>
                      <a:r>
                        <a:rPr lang="es-ES" sz="1400" b="0" i="0" u="none" strike="noStrike" dirty="0">
                          <a:solidFill>
                            <a:srgbClr val="000000"/>
                          </a:solidFill>
                          <a:latin typeface="Rockwell"/>
                        </a:rPr>
                        <a:t>↑29%</a:t>
                      </a:r>
                    </a:p>
                  </a:txBody>
                  <a:tcPr marL="9525" marR="9525" marT="9525" marB="0" anchor="ctr"/>
                </a:tc>
                <a:tc>
                  <a:txBody>
                    <a:bodyPr/>
                    <a:lstStyle/>
                    <a:p>
                      <a:pPr algn="r" fontAlgn="t"/>
                      <a:r>
                        <a:rPr lang="es-ES" sz="1400" b="0" i="0" u="none" strike="noStrike" dirty="0">
                          <a:solidFill>
                            <a:srgbClr val="000000"/>
                          </a:solidFill>
                          <a:latin typeface="Rockwell"/>
                        </a:rPr>
                        <a:t>↓31%</a:t>
                      </a:r>
                    </a:p>
                  </a:txBody>
                  <a:tcPr marL="9525" marR="9525" marT="9525" marB="0" anchor="ctr"/>
                </a:tc>
              </a:tr>
              <a:tr h="446840">
                <a:tc vMerge="1">
                  <a:txBody>
                    <a:bodyPr/>
                    <a:lstStyle/>
                    <a:p>
                      <a:pPr algn="ctr" fontAlgn="ctr"/>
                      <a:endParaRPr lang="es-ES" sz="1400" b="1" i="0" u="none" strike="noStrike" dirty="0">
                        <a:solidFill>
                          <a:srgbClr val="000000"/>
                        </a:solidFill>
                        <a:latin typeface="Rockwell"/>
                      </a:endParaRPr>
                    </a:p>
                  </a:txBody>
                  <a:tcPr marL="9525" marR="9525" marT="9525" marB="0" anchor="ctr"/>
                </a:tc>
                <a:tc>
                  <a:txBody>
                    <a:bodyPr/>
                    <a:lstStyle/>
                    <a:p>
                      <a:pPr algn="ctr" fontAlgn="ctr"/>
                      <a:r>
                        <a:rPr lang="es-ES" sz="1400" b="1" i="1" u="none" strike="noStrike">
                          <a:solidFill>
                            <a:srgbClr val="000000"/>
                          </a:solidFill>
                          <a:latin typeface="Rockwell"/>
                        </a:rPr>
                        <a:t>F6</a:t>
                      </a:r>
                      <a:r>
                        <a:rPr lang="es-ES" sz="1400" b="0" i="0" u="none" strike="noStrike">
                          <a:solidFill>
                            <a:srgbClr val="000000"/>
                          </a:solidFill>
                          <a:latin typeface="Rockwell"/>
                        </a:rPr>
                        <a:t> </a:t>
                      </a:r>
                      <a:endParaRPr lang="es-ES" sz="1400" b="1" i="1" u="none" strike="noStrike">
                        <a:solidFill>
                          <a:srgbClr val="000000"/>
                        </a:solidFill>
                        <a:latin typeface="Rockwell"/>
                      </a:endParaRPr>
                    </a:p>
                  </a:txBody>
                  <a:tcPr marL="9525" marR="9525" marT="9525" marB="0" anchor="ctr"/>
                </a:tc>
                <a:tc>
                  <a:txBody>
                    <a:bodyPr/>
                    <a:lstStyle/>
                    <a:p>
                      <a:pPr algn="r" fontAlgn="t"/>
                      <a:r>
                        <a:rPr lang="es-ES" sz="1400" b="0" i="0" u="none" strike="noStrike">
                          <a:solidFill>
                            <a:srgbClr val="000000"/>
                          </a:solidFill>
                          <a:latin typeface="Rockwell"/>
                        </a:rPr>
                        <a:t>↓31%</a:t>
                      </a:r>
                    </a:p>
                  </a:txBody>
                  <a:tcPr marL="9525" marR="9525" marT="9525" marB="0" anchor="ctr"/>
                </a:tc>
                <a:tc>
                  <a:txBody>
                    <a:bodyPr/>
                    <a:lstStyle/>
                    <a:p>
                      <a:pPr algn="r" fontAlgn="t"/>
                      <a:r>
                        <a:rPr lang="es-ES" sz="1400" b="0" i="0" u="none" strike="noStrike">
                          <a:solidFill>
                            <a:srgbClr val="000000"/>
                          </a:solidFill>
                          <a:latin typeface="Rockwell"/>
                        </a:rPr>
                        <a:t>↑60.7%</a:t>
                      </a:r>
                    </a:p>
                  </a:txBody>
                  <a:tcPr marL="9525" marR="9525" marT="9525" marB="0" anchor="ctr"/>
                </a:tc>
                <a:tc>
                  <a:txBody>
                    <a:bodyPr/>
                    <a:lstStyle/>
                    <a:p>
                      <a:pPr algn="r" fontAlgn="t"/>
                      <a:r>
                        <a:rPr lang="es-ES" sz="1400" b="0" i="0" u="none" strike="noStrike">
                          <a:solidFill>
                            <a:srgbClr val="000000"/>
                          </a:solidFill>
                          <a:latin typeface="Rockwell"/>
                        </a:rPr>
                        <a:t>↑18%</a:t>
                      </a:r>
                    </a:p>
                  </a:txBody>
                  <a:tcPr marL="9525" marR="9525" marT="9525" marB="0" anchor="ctr"/>
                </a:tc>
                <a:tc>
                  <a:txBody>
                    <a:bodyPr/>
                    <a:lstStyle/>
                    <a:p>
                      <a:pPr algn="r" fontAlgn="t"/>
                      <a:r>
                        <a:rPr lang="es-ES" sz="1400" b="0" i="0" u="none" strike="noStrike">
                          <a:solidFill>
                            <a:srgbClr val="000000"/>
                          </a:solidFill>
                          <a:latin typeface="Rockwell"/>
                        </a:rPr>
                        <a:t>↓15%</a:t>
                      </a:r>
                    </a:p>
                  </a:txBody>
                  <a:tcPr marL="9525" marR="9525" marT="9525" marB="0" anchor="ctr"/>
                </a:tc>
                <a:tc>
                  <a:txBody>
                    <a:bodyPr/>
                    <a:lstStyle/>
                    <a:p>
                      <a:pPr algn="r" fontAlgn="t"/>
                      <a:r>
                        <a:rPr lang="es-ES" sz="1400" b="0" i="0" u="none" strike="noStrike">
                          <a:solidFill>
                            <a:srgbClr val="000000"/>
                          </a:solidFill>
                          <a:latin typeface="Rockwell"/>
                        </a:rPr>
                        <a:t>↑36%</a:t>
                      </a:r>
                    </a:p>
                  </a:txBody>
                  <a:tcPr marL="9525" marR="9525" marT="9525" marB="0" anchor="ctr"/>
                </a:tc>
                <a:tc>
                  <a:txBody>
                    <a:bodyPr/>
                    <a:lstStyle/>
                    <a:p>
                      <a:pPr algn="r" fontAlgn="t"/>
                      <a:r>
                        <a:rPr lang="es-ES" sz="1400" b="0" i="0" u="none" strike="noStrike" dirty="0">
                          <a:solidFill>
                            <a:srgbClr val="000000"/>
                          </a:solidFill>
                          <a:latin typeface="Rockwell"/>
                        </a:rPr>
                        <a:t>↓31%</a:t>
                      </a:r>
                    </a:p>
                  </a:txBody>
                  <a:tcPr marL="9525" marR="9525" marT="9525" marB="0" anchor="ctr"/>
                </a:tc>
              </a:tr>
            </a:tbl>
          </a:graphicData>
        </a:graphic>
      </p:graphicFrame>
    </p:spTree>
    <p:extLst>
      <p:ext uri="{BB962C8B-B14F-4D97-AF65-F5344CB8AC3E}">
        <p14:creationId xmlns:p14="http://schemas.microsoft.com/office/powerpoint/2010/main" val="2310124178"/>
      </p:ext>
    </p:extLst>
  </p:cSld>
  <p:clrMapOvr>
    <a:masterClrMapping/>
  </p:clrMapOvr>
  <mc:AlternateContent xmlns:mc="http://schemas.openxmlformats.org/markup-compatibility/2006" xmlns:p14="http://schemas.microsoft.com/office/powerpoint/2010/main">
    <mc:Choice Requires="p14">
      <p:transition spd="slow" p14:dur="2000" advTm="12951"/>
    </mc:Choice>
    <mc:Fallback xmlns="">
      <p:transition xmlns:p14="http://schemas.microsoft.com/office/powerpoint/2010/main" spd="slow" advTm="12951"/>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Results</a:t>
            </a:r>
            <a:r>
              <a:rPr lang="es-ES" dirty="0" smtClean="0"/>
              <a:t/>
            </a:r>
            <a:br>
              <a:rPr lang="es-ES" dirty="0" smtClean="0"/>
            </a:br>
            <a:r>
              <a:rPr lang="es-ES" dirty="0" err="1" smtClean="0"/>
              <a:t>Contribution</a:t>
            </a:r>
            <a:r>
              <a:rPr lang="es-ES" dirty="0" smtClean="0"/>
              <a:t> </a:t>
            </a:r>
            <a:r>
              <a:rPr lang="es-ES" dirty="0" err="1" smtClean="0"/>
              <a:t>Sign</a:t>
            </a:r>
            <a:endParaRPr lang="es-ES" dirty="0"/>
          </a:p>
        </p:txBody>
      </p:sp>
      <p:sp>
        <p:nvSpPr>
          <p:cNvPr id="3" name="Marcador de contenido 2"/>
          <p:cNvSpPr>
            <a:spLocks noGrp="1"/>
          </p:cNvSpPr>
          <p:nvPr>
            <p:ph idx="1"/>
          </p:nvPr>
        </p:nvSpPr>
        <p:spPr>
          <a:xfrm>
            <a:off x="457200" y="1646237"/>
            <a:ext cx="8229600" cy="4733654"/>
          </a:xfrm>
        </p:spPr>
        <p:txBody>
          <a:bodyPr>
            <a:normAutofit/>
          </a:bodyPr>
          <a:lstStyle/>
          <a:p>
            <a:pPr lvl="0"/>
            <a:r>
              <a:rPr lang="en-GB" dirty="0"/>
              <a:t>Tester contribution tends to </a:t>
            </a:r>
            <a:r>
              <a:rPr lang="en-GB" dirty="0">
                <a:solidFill>
                  <a:srgbClr val="FF0000"/>
                </a:solidFill>
              </a:rPr>
              <a:t>reduce</a:t>
            </a:r>
            <a:r>
              <a:rPr lang="en-GB" dirty="0"/>
              <a:t> technique theoretical </a:t>
            </a:r>
            <a:r>
              <a:rPr lang="en-GB" dirty="0" smtClean="0"/>
              <a:t>effectiveness</a:t>
            </a:r>
          </a:p>
          <a:p>
            <a:pPr lvl="1"/>
            <a:r>
              <a:rPr lang="en-GB" dirty="0"/>
              <a:t>E</a:t>
            </a:r>
            <a:r>
              <a:rPr lang="en-GB" dirty="0" smtClean="0"/>
              <a:t>ffectiveness </a:t>
            </a:r>
            <a:r>
              <a:rPr lang="en-GB" dirty="0"/>
              <a:t>falls in 44.5% of cases compared with 30.5% in which it </a:t>
            </a:r>
            <a:r>
              <a:rPr lang="en-GB" dirty="0" smtClean="0"/>
              <a:t>increases</a:t>
            </a:r>
          </a:p>
          <a:p>
            <a:pPr lvl="1"/>
            <a:endParaRPr lang="es-ES_tradnl" dirty="0"/>
          </a:p>
          <a:p>
            <a:pPr lvl="0"/>
            <a:r>
              <a:rPr lang="en-GB" dirty="0"/>
              <a:t>Tester contribution </a:t>
            </a:r>
            <a:r>
              <a:rPr lang="en-GB" dirty="0" smtClean="0">
                <a:solidFill>
                  <a:srgbClr val="FF0000"/>
                </a:solidFill>
              </a:rPr>
              <a:t>differs</a:t>
            </a:r>
            <a:r>
              <a:rPr lang="en-GB" dirty="0" smtClean="0"/>
              <a:t> </a:t>
            </a:r>
            <a:r>
              <a:rPr lang="en-GB" dirty="0"/>
              <a:t>for </a:t>
            </a:r>
            <a:r>
              <a:rPr lang="en-GB" dirty="0" smtClean="0"/>
              <a:t>techniques</a:t>
            </a:r>
          </a:p>
          <a:p>
            <a:pPr lvl="1"/>
            <a:r>
              <a:rPr lang="en-GB" dirty="0"/>
              <a:t>D</a:t>
            </a:r>
            <a:r>
              <a:rPr lang="en-GB" dirty="0" smtClean="0"/>
              <a:t>ecrease </a:t>
            </a:r>
            <a:r>
              <a:rPr lang="en-GB" dirty="0"/>
              <a:t>in effectiveness </a:t>
            </a:r>
          </a:p>
          <a:p>
            <a:pPr lvl="2"/>
            <a:r>
              <a:rPr lang="en-GB" dirty="0" smtClean="0"/>
              <a:t>greater for EP than </a:t>
            </a:r>
            <a:r>
              <a:rPr lang="en-GB" dirty="0"/>
              <a:t>for </a:t>
            </a:r>
            <a:r>
              <a:rPr lang="en-GB" dirty="0" smtClean="0"/>
              <a:t>BT</a:t>
            </a:r>
          </a:p>
          <a:p>
            <a:pPr lvl="1"/>
            <a:r>
              <a:rPr lang="en-GB" dirty="0"/>
              <a:t>I</a:t>
            </a:r>
            <a:r>
              <a:rPr lang="en-GB" dirty="0" smtClean="0"/>
              <a:t>ncrease </a:t>
            </a:r>
            <a:r>
              <a:rPr lang="en-GB" dirty="0"/>
              <a:t>in </a:t>
            </a:r>
            <a:r>
              <a:rPr lang="en-GB" dirty="0" smtClean="0"/>
              <a:t>effectiveness</a:t>
            </a:r>
          </a:p>
          <a:p>
            <a:pPr lvl="2"/>
            <a:r>
              <a:rPr lang="en-GB" dirty="0" smtClean="0"/>
              <a:t>Smaller for EP than </a:t>
            </a:r>
            <a:r>
              <a:rPr lang="en-GB" dirty="0"/>
              <a:t>for </a:t>
            </a:r>
            <a:r>
              <a:rPr lang="es-ES_tradnl" dirty="0" smtClean="0"/>
              <a:t>BT</a:t>
            </a:r>
            <a:endParaRPr lang="es-ES_tradnl" dirty="0"/>
          </a:p>
          <a:p>
            <a:endParaRPr lang="es-ES" dirty="0"/>
          </a:p>
        </p:txBody>
      </p:sp>
    </p:spTree>
    <p:extLst>
      <p:ext uri="{BB962C8B-B14F-4D97-AF65-F5344CB8AC3E}">
        <p14:creationId xmlns:p14="http://schemas.microsoft.com/office/powerpoint/2010/main" val="787133008"/>
      </p:ext>
    </p:extLst>
  </p:cSld>
  <p:clrMapOvr>
    <a:masterClrMapping/>
  </p:clrMapOvr>
  <mc:AlternateContent xmlns:mc="http://schemas.openxmlformats.org/markup-compatibility/2006" xmlns:p14="http://schemas.microsoft.com/office/powerpoint/2010/main">
    <mc:Choice Requires="p14">
      <p:transition spd="slow" p14:dur="2000" advTm="87791"/>
    </mc:Choice>
    <mc:Fallback xmlns="">
      <p:transition xmlns:p14="http://schemas.microsoft.com/office/powerpoint/2010/main" spd="slow" advTm="87791"/>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a:t>Results</a:t>
            </a:r>
            <a:r>
              <a:rPr lang="es-ES" dirty="0"/>
              <a:t/>
            </a:r>
            <a:br>
              <a:rPr lang="es-ES" dirty="0"/>
            </a:br>
            <a:r>
              <a:rPr lang="es-ES" dirty="0" err="1" smtClean="0"/>
              <a:t>Contribution</a:t>
            </a:r>
            <a:r>
              <a:rPr lang="es-ES" dirty="0" smtClean="0"/>
              <a:t> </a:t>
            </a:r>
            <a:r>
              <a:rPr lang="es-ES" dirty="0" err="1" smtClean="0"/>
              <a:t>Size</a:t>
            </a:r>
            <a:endParaRPr lang="es-ES" dirty="0"/>
          </a:p>
        </p:txBody>
      </p:sp>
      <p:sp>
        <p:nvSpPr>
          <p:cNvPr id="3" name="Marcador de contenido 2"/>
          <p:cNvSpPr>
            <a:spLocks noGrp="1"/>
          </p:cNvSpPr>
          <p:nvPr>
            <p:ph idx="1"/>
          </p:nvPr>
        </p:nvSpPr>
        <p:spPr>
          <a:xfrm>
            <a:off x="304190" y="1646237"/>
            <a:ext cx="8686800" cy="4526280"/>
          </a:xfrm>
        </p:spPr>
        <p:txBody>
          <a:bodyPr>
            <a:normAutofit fontScale="92500" lnSpcReduction="20000"/>
          </a:bodyPr>
          <a:lstStyle/>
          <a:p>
            <a:r>
              <a:rPr lang="en-GB" dirty="0" smtClean="0"/>
              <a:t>Four sizes</a:t>
            </a:r>
          </a:p>
          <a:p>
            <a:pPr lvl="1"/>
            <a:r>
              <a:rPr lang="en-GB" dirty="0"/>
              <a:t>S</a:t>
            </a:r>
            <a:r>
              <a:rPr lang="en-GB" dirty="0" smtClean="0"/>
              <a:t>mall </a:t>
            </a:r>
            <a:r>
              <a:rPr lang="en-GB" dirty="0"/>
              <a:t>(difference of 0%-25%), medium (difference of 26%-50%), large (difference of 51%-75%) and very large (difference of 76%-100%</a:t>
            </a:r>
            <a:r>
              <a:rPr lang="en-GB" dirty="0" smtClean="0"/>
              <a:t>)</a:t>
            </a:r>
          </a:p>
          <a:p>
            <a:pPr lvl="1"/>
            <a:endParaRPr lang="en-GB" sz="1500" dirty="0" smtClean="0"/>
          </a:p>
          <a:p>
            <a:pPr lvl="0"/>
            <a:r>
              <a:rPr lang="en-GB" dirty="0"/>
              <a:t>Testers contribute </a:t>
            </a:r>
            <a:r>
              <a:rPr lang="en-GB" dirty="0">
                <a:solidFill>
                  <a:srgbClr val="FF0000"/>
                </a:solidFill>
              </a:rPr>
              <a:t>little</a:t>
            </a:r>
            <a:r>
              <a:rPr lang="en-GB" dirty="0"/>
              <a:t> to technique </a:t>
            </a:r>
            <a:r>
              <a:rPr lang="en-GB" dirty="0" smtClean="0"/>
              <a:t>effectiveness</a:t>
            </a:r>
          </a:p>
          <a:p>
            <a:pPr lvl="1"/>
            <a:r>
              <a:rPr lang="en-GB" dirty="0"/>
              <a:t>D</a:t>
            </a:r>
            <a:r>
              <a:rPr lang="en-GB" dirty="0" smtClean="0"/>
              <a:t>ifference is </a:t>
            </a:r>
            <a:r>
              <a:rPr lang="en-GB" dirty="0"/>
              <a:t>small in 66.7% of </a:t>
            </a:r>
            <a:r>
              <a:rPr lang="en-GB" dirty="0" smtClean="0"/>
              <a:t>cases</a:t>
            </a:r>
          </a:p>
          <a:p>
            <a:pPr lvl="1"/>
            <a:endParaRPr lang="es-ES_tradnl" sz="1500" dirty="0"/>
          </a:p>
          <a:p>
            <a:pPr lvl="0"/>
            <a:r>
              <a:rPr lang="en-GB" dirty="0"/>
              <a:t>Testers contribute less to </a:t>
            </a:r>
            <a:r>
              <a:rPr lang="en-GB" dirty="0" smtClean="0"/>
              <a:t>equivalence </a:t>
            </a:r>
            <a:r>
              <a:rPr lang="en-GB" dirty="0"/>
              <a:t>partitioning than to branch </a:t>
            </a:r>
            <a:r>
              <a:rPr lang="en-GB" dirty="0" smtClean="0"/>
              <a:t>testing</a:t>
            </a:r>
          </a:p>
          <a:p>
            <a:pPr lvl="1"/>
            <a:r>
              <a:rPr lang="en-GB" dirty="0" smtClean="0"/>
              <a:t>EP has </a:t>
            </a:r>
            <a:r>
              <a:rPr lang="en-GB" dirty="0"/>
              <a:t>more </a:t>
            </a:r>
            <a:r>
              <a:rPr lang="en-GB" dirty="0" smtClean="0"/>
              <a:t>small differences </a:t>
            </a:r>
            <a:r>
              <a:rPr lang="en-GB" dirty="0"/>
              <a:t>than </a:t>
            </a:r>
            <a:r>
              <a:rPr lang="en-GB" dirty="0" smtClean="0"/>
              <a:t>BT</a:t>
            </a:r>
            <a:endParaRPr lang="en-GB" dirty="0"/>
          </a:p>
          <a:p>
            <a:pPr lvl="1"/>
            <a:r>
              <a:rPr lang="en-GB" dirty="0" smtClean="0"/>
              <a:t>EP has less large</a:t>
            </a:r>
            <a:r>
              <a:rPr lang="en-GB" dirty="0"/>
              <a:t>/very large </a:t>
            </a:r>
            <a:r>
              <a:rPr lang="en-GB" dirty="0" smtClean="0"/>
              <a:t>differences </a:t>
            </a:r>
            <a:r>
              <a:rPr lang="en-GB" dirty="0"/>
              <a:t>than </a:t>
            </a:r>
            <a:r>
              <a:rPr lang="es-ES_tradnl" dirty="0" smtClean="0"/>
              <a:t>BT</a:t>
            </a:r>
            <a:endParaRPr lang="es-ES_tradnl" dirty="0"/>
          </a:p>
          <a:p>
            <a:endParaRPr lang="es-ES" dirty="0"/>
          </a:p>
        </p:txBody>
      </p:sp>
    </p:spTree>
    <p:extLst>
      <p:ext uri="{BB962C8B-B14F-4D97-AF65-F5344CB8AC3E}">
        <p14:creationId xmlns:p14="http://schemas.microsoft.com/office/powerpoint/2010/main" val="2698367531"/>
      </p:ext>
    </p:extLst>
  </p:cSld>
  <p:clrMapOvr>
    <a:masterClrMapping/>
  </p:clrMapOvr>
  <mc:AlternateContent xmlns:mc="http://schemas.openxmlformats.org/markup-compatibility/2006" xmlns:p14="http://schemas.microsoft.com/office/powerpoint/2010/main">
    <mc:Choice Requires="p14">
      <p:transition spd="slow" p14:dur="2000" advTm="60214"/>
    </mc:Choice>
    <mc:Fallback xmlns="">
      <p:transition xmlns:p14="http://schemas.microsoft.com/office/powerpoint/2010/main" spd="slow" advTm="60214"/>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b="1" dirty="0" smtClean="0">
                <a:effectLst/>
              </a:rPr>
              <a:t>Nature of Tester Contribution</a:t>
            </a:r>
            <a:endParaRPr lang="es-ES" dirty="0"/>
          </a:p>
        </p:txBody>
      </p:sp>
      <p:sp>
        <p:nvSpPr>
          <p:cNvPr id="3" name="Subtítulo 2"/>
          <p:cNvSpPr>
            <a:spLocks noGrp="1"/>
          </p:cNvSpPr>
          <p:nvPr>
            <p:ph type="subTitle" idx="1"/>
          </p:nvPr>
        </p:nvSpPr>
        <p:spPr>
          <a:xfrm>
            <a:off x="1993444" y="3247672"/>
            <a:ext cx="6700390" cy="2334722"/>
          </a:xfrm>
        </p:spPr>
        <p:txBody>
          <a:bodyPr>
            <a:normAutofit/>
          </a:bodyPr>
          <a:lstStyle/>
          <a:p>
            <a:pPr marL="457200" indent="-457200" algn="l">
              <a:buFont typeface="Arial"/>
              <a:buChar char="•"/>
            </a:pPr>
            <a:r>
              <a:rPr lang="es-ES" dirty="0" err="1" smtClean="0"/>
              <a:t>Empirical</a:t>
            </a:r>
            <a:r>
              <a:rPr lang="es-ES" dirty="0" smtClean="0"/>
              <a:t> </a:t>
            </a:r>
            <a:r>
              <a:rPr lang="es-ES" dirty="0" err="1" smtClean="0"/>
              <a:t>Study</a:t>
            </a:r>
            <a:r>
              <a:rPr lang="es-ES" dirty="0" smtClean="0"/>
              <a:t> </a:t>
            </a:r>
            <a:r>
              <a:rPr lang="es-ES" dirty="0" err="1" smtClean="0"/>
              <a:t>Description</a:t>
            </a:r>
            <a:endParaRPr lang="es-ES" dirty="0" smtClean="0"/>
          </a:p>
          <a:p>
            <a:pPr marL="457200" indent="-457200" algn="l">
              <a:buFont typeface="Arial"/>
              <a:buChar char="•"/>
            </a:pPr>
            <a:r>
              <a:rPr lang="es-ES" dirty="0" err="1" smtClean="0"/>
              <a:t>Types</a:t>
            </a:r>
            <a:r>
              <a:rPr lang="es-ES" dirty="0" smtClean="0"/>
              <a:t> of </a:t>
            </a:r>
            <a:r>
              <a:rPr lang="es-ES" dirty="0" err="1" smtClean="0"/>
              <a:t>Differences</a:t>
            </a:r>
            <a:endParaRPr lang="es-ES" dirty="0" smtClean="0"/>
          </a:p>
          <a:p>
            <a:pPr marL="457200" indent="-457200" algn="l">
              <a:buFont typeface="Arial"/>
              <a:buChar char="•"/>
            </a:pPr>
            <a:r>
              <a:rPr lang="es-ES" dirty="0" err="1" smtClean="0"/>
              <a:t>Equivalnece</a:t>
            </a:r>
            <a:r>
              <a:rPr lang="es-ES" dirty="0" smtClean="0"/>
              <a:t> </a:t>
            </a:r>
            <a:r>
              <a:rPr lang="es-ES" dirty="0" err="1" smtClean="0"/>
              <a:t>Partitioning</a:t>
            </a:r>
            <a:r>
              <a:rPr lang="es-ES" dirty="0" smtClean="0"/>
              <a:t> Case</a:t>
            </a:r>
          </a:p>
          <a:p>
            <a:pPr marL="457200" indent="-457200" algn="l">
              <a:buFont typeface="Arial"/>
              <a:buChar char="•"/>
            </a:pPr>
            <a:r>
              <a:rPr lang="es-ES" dirty="0" err="1" smtClean="0"/>
              <a:t>Branch</a:t>
            </a:r>
            <a:r>
              <a:rPr lang="es-ES" dirty="0" smtClean="0"/>
              <a:t> </a:t>
            </a:r>
            <a:r>
              <a:rPr lang="es-ES" dirty="0" err="1" smtClean="0"/>
              <a:t>Testing</a:t>
            </a:r>
            <a:r>
              <a:rPr lang="es-ES" dirty="0" smtClean="0"/>
              <a:t> Case</a:t>
            </a:r>
            <a:endParaRPr lang="es-ES" dirty="0"/>
          </a:p>
        </p:txBody>
      </p:sp>
    </p:spTree>
    <p:extLst>
      <p:ext uri="{BB962C8B-B14F-4D97-AF65-F5344CB8AC3E}">
        <p14:creationId xmlns:p14="http://schemas.microsoft.com/office/powerpoint/2010/main" val="3817123898"/>
      </p:ext>
    </p:extLst>
  </p:cSld>
  <p:clrMapOvr>
    <a:masterClrMapping/>
  </p:clrMapOvr>
  <mc:AlternateContent xmlns:mc="http://schemas.openxmlformats.org/markup-compatibility/2006" xmlns:p14="http://schemas.microsoft.com/office/powerpoint/2010/main">
    <mc:Choice Requires="p14">
      <p:transition spd="slow" p14:dur="2000" advTm="55239"/>
    </mc:Choice>
    <mc:Fallback xmlns="">
      <p:transition xmlns:p14="http://schemas.microsoft.com/office/powerpoint/2010/main" spd="slow" advTm="55239"/>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Qualitative</a:t>
            </a:r>
            <a:r>
              <a:rPr lang="es-ES" dirty="0" smtClean="0"/>
              <a:t> </a:t>
            </a:r>
            <a:r>
              <a:rPr lang="es-ES" dirty="0" err="1" smtClean="0"/>
              <a:t>Study</a:t>
            </a:r>
            <a:endParaRPr lang="es-ES" dirty="0"/>
          </a:p>
        </p:txBody>
      </p:sp>
      <p:sp>
        <p:nvSpPr>
          <p:cNvPr id="3" name="Marcador de contenido 2"/>
          <p:cNvSpPr>
            <a:spLocks noGrp="1"/>
          </p:cNvSpPr>
          <p:nvPr>
            <p:ph idx="1"/>
          </p:nvPr>
        </p:nvSpPr>
        <p:spPr/>
        <p:txBody>
          <a:bodyPr>
            <a:normAutofit fontScale="92500" lnSpcReduction="10000"/>
          </a:bodyPr>
          <a:lstStyle/>
          <a:p>
            <a:r>
              <a:rPr lang="en-GB" dirty="0" smtClean="0"/>
              <a:t>Individual work</a:t>
            </a:r>
          </a:p>
          <a:p>
            <a:pPr lvl="1"/>
            <a:r>
              <a:rPr lang="en-GB" dirty="0" smtClean="0"/>
              <a:t>Subjects get</a:t>
            </a:r>
          </a:p>
          <a:p>
            <a:pPr lvl="2"/>
            <a:r>
              <a:rPr lang="en-GB" dirty="0" smtClean="0"/>
              <a:t>Their results</a:t>
            </a:r>
          </a:p>
          <a:p>
            <a:pPr lvl="2"/>
            <a:r>
              <a:rPr lang="en-GB" dirty="0"/>
              <a:t>L</a:t>
            </a:r>
            <a:r>
              <a:rPr lang="en-GB" dirty="0" smtClean="0"/>
              <a:t>ist of seeded </a:t>
            </a:r>
            <a:r>
              <a:rPr lang="en-GB" dirty="0"/>
              <a:t>faults </a:t>
            </a:r>
            <a:endParaRPr lang="en-GB" dirty="0" smtClean="0"/>
          </a:p>
          <a:p>
            <a:pPr lvl="1"/>
            <a:r>
              <a:rPr lang="en-GB" dirty="0" smtClean="0"/>
              <a:t>Subjects analyse</a:t>
            </a:r>
          </a:p>
          <a:p>
            <a:pPr lvl="2"/>
            <a:r>
              <a:rPr lang="en-GB" dirty="0" smtClean="0"/>
              <a:t>whether </a:t>
            </a:r>
            <a:r>
              <a:rPr lang="en-GB" dirty="0"/>
              <a:t>or not they have generated a test case </a:t>
            </a:r>
            <a:r>
              <a:rPr lang="en-GB" dirty="0" smtClean="0"/>
              <a:t>for a fault</a:t>
            </a:r>
          </a:p>
          <a:p>
            <a:pPr lvl="2"/>
            <a:r>
              <a:rPr lang="en-GB" dirty="0" smtClean="0"/>
              <a:t>why </a:t>
            </a:r>
          </a:p>
          <a:p>
            <a:r>
              <a:rPr lang="en-GB" dirty="0" smtClean="0"/>
              <a:t>Discussion in group </a:t>
            </a:r>
          </a:p>
          <a:p>
            <a:pPr lvl="1"/>
            <a:r>
              <a:rPr lang="en-GB" dirty="0"/>
              <a:t>H</a:t>
            </a:r>
            <a:r>
              <a:rPr lang="en-GB" dirty="0" smtClean="0"/>
              <a:t>ow </a:t>
            </a:r>
            <a:r>
              <a:rPr lang="en-GB" dirty="0"/>
              <a:t>subjects generate test cases for faults that a technique </a:t>
            </a:r>
            <a:r>
              <a:rPr lang="en-GB" dirty="0" smtClean="0"/>
              <a:t>is not able </a:t>
            </a:r>
            <a:r>
              <a:rPr lang="en-GB" dirty="0"/>
              <a:t>to </a:t>
            </a:r>
            <a:r>
              <a:rPr lang="en-GB" dirty="0" smtClean="0"/>
              <a:t>exercise</a:t>
            </a:r>
          </a:p>
          <a:p>
            <a:pPr lvl="1"/>
            <a:r>
              <a:rPr lang="en-GB" dirty="0"/>
              <a:t>W</a:t>
            </a:r>
            <a:r>
              <a:rPr lang="en-GB" dirty="0" smtClean="0"/>
              <a:t>hy </a:t>
            </a:r>
            <a:r>
              <a:rPr lang="en-GB" dirty="0"/>
              <a:t>they fail to generate test cases for faults that a technique </a:t>
            </a:r>
            <a:r>
              <a:rPr lang="en-GB" dirty="0" smtClean="0"/>
              <a:t>is able </a:t>
            </a:r>
            <a:r>
              <a:rPr lang="en-GB" dirty="0"/>
              <a:t>to </a:t>
            </a:r>
            <a:r>
              <a:rPr lang="en-GB" dirty="0" smtClean="0"/>
              <a:t>exercise </a:t>
            </a:r>
            <a:endParaRPr lang="es-ES" dirty="0"/>
          </a:p>
        </p:txBody>
      </p:sp>
    </p:spTree>
    <p:extLst>
      <p:ext uri="{BB962C8B-B14F-4D97-AF65-F5344CB8AC3E}">
        <p14:creationId xmlns:p14="http://schemas.microsoft.com/office/powerpoint/2010/main" val="3249522686"/>
      </p:ext>
    </p:extLst>
  </p:cSld>
  <p:clrMapOvr>
    <a:masterClrMapping/>
  </p:clrMapOvr>
  <mc:AlternateContent xmlns:mc="http://schemas.openxmlformats.org/markup-compatibility/2006" xmlns:p14="http://schemas.microsoft.com/office/powerpoint/2010/main">
    <mc:Choice Requires="p14">
      <p:transition spd="slow" p14:dur="2000" advTm="69186"/>
    </mc:Choice>
    <mc:Fallback xmlns="">
      <p:transition xmlns:p14="http://schemas.microsoft.com/office/powerpoint/2010/main" spd="slow" advTm="69186"/>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Concepts</a:t>
            </a: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597650"/>
              </p:ext>
            </p:extLst>
          </p:nvPr>
        </p:nvGraphicFramePr>
        <p:xfrm>
          <a:off x="457200" y="1498558"/>
          <a:ext cx="8229600" cy="5088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546355" y="1698349"/>
            <a:ext cx="2288763" cy="2008481"/>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Sensitivity to Faults</a:t>
            </a:r>
            <a:endParaRPr lang="en-US" dirty="0"/>
          </a:p>
        </p:txBody>
      </p:sp>
      <p:sp>
        <p:nvSpPr>
          <p:cNvPr id="7" name="Rectángulo redondeado 6"/>
          <p:cNvSpPr/>
          <p:nvPr/>
        </p:nvSpPr>
        <p:spPr>
          <a:xfrm>
            <a:off x="738312" y="1786960"/>
            <a:ext cx="1949145" cy="62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Theoretical Effectiveness</a:t>
            </a:r>
            <a:endParaRPr lang="en-US" dirty="0"/>
          </a:p>
        </p:txBody>
      </p:sp>
      <p:sp>
        <p:nvSpPr>
          <p:cNvPr id="8" name="Rectángulo redondeado 7"/>
          <p:cNvSpPr/>
          <p:nvPr/>
        </p:nvSpPr>
        <p:spPr>
          <a:xfrm>
            <a:off x="6309441" y="1713117"/>
            <a:ext cx="2288763" cy="1161972"/>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Contribution</a:t>
            </a:r>
            <a:endParaRPr lang="en-US" dirty="0"/>
          </a:p>
        </p:txBody>
      </p:sp>
    </p:spTree>
    <p:extLst>
      <p:ext uri="{BB962C8B-B14F-4D97-AF65-F5344CB8AC3E}">
        <p14:creationId xmlns:p14="http://schemas.microsoft.com/office/powerpoint/2010/main" val="4090786385"/>
      </p:ext>
    </p:extLst>
  </p:cSld>
  <p:clrMapOvr>
    <a:masterClrMapping/>
  </p:clrMapOvr>
  <mc:AlternateContent xmlns:mc="http://schemas.openxmlformats.org/markup-compatibility/2006" xmlns:p14="http://schemas.microsoft.com/office/powerpoint/2010/main">
    <mc:Choice Requires="p14">
      <p:transition spd="slow" p14:dur="2000" advTm="211108"/>
    </mc:Choice>
    <mc:Fallback xmlns="">
      <p:transition xmlns:p14="http://schemas.microsoft.com/office/powerpoint/2010/main" spd="slow" advTm="211108"/>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Types</a:t>
            </a:r>
            <a:r>
              <a:rPr lang="es-ES" dirty="0" smtClean="0"/>
              <a:t> of </a:t>
            </a:r>
            <a:r>
              <a:rPr lang="es-ES" dirty="0" err="1" smtClean="0"/>
              <a:t>Contribution</a:t>
            </a:r>
            <a:endParaRPr lang="es-ES" dirty="0"/>
          </a:p>
        </p:txBody>
      </p:sp>
      <p:sp>
        <p:nvSpPr>
          <p:cNvPr id="3" name="Marcador de contenido 2"/>
          <p:cNvSpPr>
            <a:spLocks noGrp="1"/>
          </p:cNvSpPr>
          <p:nvPr>
            <p:ph idx="1"/>
          </p:nvPr>
        </p:nvSpPr>
        <p:spPr>
          <a:xfrm>
            <a:off x="457200" y="1646237"/>
            <a:ext cx="8229600" cy="4835832"/>
          </a:xfrm>
        </p:spPr>
        <p:txBody>
          <a:bodyPr>
            <a:normAutofit lnSpcReduction="10000"/>
          </a:bodyPr>
          <a:lstStyle/>
          <a:p>
            <a:pPr lvl="0"/>
            <a:r>
              <a:rPr lang="en-GB" dirty="0"/>
              <a:t>Poor technique </a:t>
            </a:r>
            <a:r>
              <a:rPr lang="en-GB" dirty="0" smtClean="0"/>
              <a:t>application</a:t>
            </a:r>
            <a:endParaRPr lang="en-GB" dirty="0"/>
          </a:p>
          <a:p>
            <a:pPr lvl="1"/>
            <a:r>
              <a:rPr lang="en-GB" dirty="0" smtClean="0"/>
              <a:t>Testers </a:t>
            </a:r>
            <a:r>
              <a:rPr lang="en-GB" dirty="0">
                <a:solidFill>
                  <a:srgbClr val="FF0000"/>
                </a:solidFill>
              </a:rPr>
              <a:t>make mistakes </a:t>
            </a:r>
            <a:r>
              <a:rPr lang="en-GB" dirty="0"/>
              <a:t>when applying the </a:t>
            </a:r>
            <a:r>
              <a:rPr lang="en-GB" dirty="0" smtClean="0"/>
              <a:t>techniques</a:t>
            </a:r>
          </a:p>
          <a:p>
            <a:pPr lvl="1"/>
            <a:endParaRPr lang="en-GB" sz="1800" dirty="0" smtClean="0"/>
          </a:p>
          <a:p>
            <a:r>
              <a:rPr lang="en-GB" dirty="0"/>
              <a:t>Technique </a:t>
            </a:r>
            <a:r>
              <a:rPr lang="en-GB" dirty="0" smtClean="0"/>
              <a:t>extension</a:t>
            </a:r>
            <a:endParaRPr lang="en-GB" dirty="0"/>
          </a:p>
          <a:p>
            <a:pPr lvl="1"/>
            <a:r>
              <a:rPr lang="en-GB" dirty="0" smtClean="0"/>
              <a:t>Subjects </a:t>
            </a:r>
            <a:r>
              <a:rPr lang="en-GB" dirty="0" smtClean="0">
                <a:solidFill>
                  <a:srgbClr val="FF0000"/>
                </a:solidFill>
              </a:rPr>
              <a:t>round out </a:t>
            </a:r>
            <a:r>
              <a:rPr lang="en-GB" dirty="0"/>
              <a:t>the </a:t>
            </a:r>
            <a:r>
              <a:rPr lang="en-GB" dirty="0" smtClean="0"/>
              <a:t>techniques with </a:t>
            </a:r>
            <a:r>
              <a:rPr lang="en-GB" dirty="0"/>
              <a:t>additional knowledge on programming or </a:t>
            </a:r>
            <a:r>
              <a:rPr lang="en-GB" dirty="0" smtClean="0"/>
              <a:t>testing</a:t>
            </a:r>
            <a:endParaRPr lang="es-ES_tradnl" dirty="0"/>
          </a:p>
          <a:p>
            <a:pPr lvl="1"/>
            <a:endParaRPr lang="es-ES_tradnl" sz="1600" dirty="0"/>
          </a:p>
          <a:p>
            <a:pPr lvl="0"/>
            <a:r>
              <a:rPr lang="en-GB" dirty="0" smtClean="0"/>
              <a:t>By chance</a:t>
            </a:r>
          </a:p>
          <a:p>
            <a:pPr lvl="1"/>
            <a:r>
              <a:rPr lang="en-GB" dirty="0"/>
              <a:t>Unfortunate choice of test data</a:t>
            </a:r>
          </a:p>
          <a:p>
            <a:pPr lvl="1"/>
            <a:r>
              <a:rPr lang="en-GB" dirty="0" smtClean="0"/>
              <a:t>Fortunate </a:t>
            </a:r>
            <a:r>
              <a:rPr lang="en-GB" dirty="0"/>
              <a:t>choice of test data</a:t>
            </a:r>
          </a:p>
          <a:p>
            <a:pPr marL="0" indent="0">
              <a:buNone/>
            </a:pPr>
            <a:endParaRPr lang="es-ES" dirty="0"/>
          </a:p>
        </p:txBody>
      </p:sp>
    </p:spTree>
    <p:extLst>
      <p:ext uri="{BB962C8B-B14F-4D97-AF65-F5344CB8AC3E}">
        <p14:creationId xmlns:p14="http://schemas.microsoft.com/office/powerpoint/2010/main" val="4245806153"/>
      </p:ext>
    </p:extLst>
  </p:cSld>
  <p:clrMapOvr>
    <a:masterClrMapping/>
  </p:clrMapOvr>
  <mc:AlternateContent xmlns:mc="http://schemas.openxmlformats.org/markup-compatibility/2006" xmlns:p14="http://schemas.microsoft.com/office/powerpoint/2010/main">
    <mc:Choice Requires="p14">
      <p:transition spd="slow" p14:dur="2000" advTm="118717"/>
    </mc:Choice>
    <mc:Fallback xmlns="">
      <p:transition xmlns:p14="http://schemas.microsoft.com/office/powerpoint/2010/main" spd="slow" advTm="118717"/>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EP: Poor </a:t>
            </a:r>
            <a:r>
              <a:rPr lang="es-ES" dirty="0" err="1" smtClean="0"/>
              <a:t>Application</a:t>
            </a:r>
            <a:r>
              <a:rPr lang="es-ES" dirty="0" smtClean="0"/>
              <a:t> (1/2)</a:t>
            </a:r>
            <a:endParaRPr lang="es-ES" dirty="0"/>
          </a:p>
        </p:txBody>
      </p:sp>
      <p:sp>
        <p:nvSpPr>
          <p:cNvPr id="3" name="Marcador de contenido 2"/>
          <p:cNvSpPr>
            <a:spLocks noGrp="1"/>
          </p:cNvSpPr>
          <p:nvPr>
            <p:ph idx="1"/>
          </p:nvPr>
        </p:nvSpPr>
        <p:spPr>
          <a:xfrm>
            <a:off x="457200" y="1646237"/>
            <a:ext cx="8229600" cy="4910860"/>
          </a:xfrm>
        </p:spPr>
        <p:txBody>
          <a:bodyPr>
            <a:normAutofit fontScale="77500" lnSpcReduction="20000"/>
          </a:bodyPr>
          <a:lstStyle/>
          <a:p>
            <a:pPr lvl="0"/>
            <a:r>
              <a:rPr lang="en-GB" dirty="0" smtClean="0"/>
              <a:t>MISTAKE 1. </a:t>
            </a:r>
            <a:r>
              <a:rPr lang="en-GB" dirty="0"/>
              <a:t>O</a:t>
            </a:r>
            <a:r>
              <a:rPr lang="en-GB" dirty="0" smtClean="0"/>
              <a:t>ne </a:t>
            </a:r>
            <a:r>
              <a:rPr lang="en-GB" dirty="0"/>
              <a:t>valid class must be identified for each correct </a:t>
            </a:r>
            <a:r>
              <a:rPr lang="en-GB" dirty="0" smtClean="0"/>
              <a:t>input value </a:t>
            </a:r>
            <a:r>
              <a:rPr lang="en-GB" dirty="0"/>
              <a:t>and one invalid class representing incorrect </a:t>
            </a:r>
            <a:r>
              <a:rPr lang="en-GB" dirty="0" smtClean="0"/>
              <a:t>values</a:t>
            </a:r>
          </a:p>
          <a:p>
            <a:pPr lvl="1"/>
            <a:r>
              <a:rPr lang="en-GB" dirty="0"/>
              <a:t>S</a:t>
            </a:r>
            <a:r>
              <a:rPr lang="en-GB" dirty="0" smtClean="0"/>
              <a:t>ubjects </a:t>
            </a:r>
            <a:r>
              <a:rPr lang="en-GB" dirty="0"/>
              <a:t>create one single valid equivalence class for all </a:t>
            </a:r>
            <a:r>
              <a:rPr lang="en-GB" dirty="0" smtClean="0"/>
              <a:t>input values</a:t>
            </a:r>
          </a:p>
          <a:p>
            <a:pPr lvl="1"/>
            <a:r>
              <a:rPr lang="en-GB" dirty="0" smtClean="0"/>
              <a:t>If </a:t>
            </a:r>
            <a:r>
              <a:rPr lang="en-GB" dirty="0"/>
              <a:t>one of the input values causes a failure, subjects will find it hard to generate a test case that exercises the fault, as they do not generate specific test cases for each </a:t>
            </a:r>
            <a:r>
              <a:rPr lang="en-GB" dirty="0" smtClean="0"/>
              <a:t>value</a:t>
            </a:r>
          </a:p>
          <a:p>
            <a:pPr lvl="1"/>
            <a:r>
              <a:rPr lang="en-GB" dirty="0" smtClean="0"/>
              <a:t>Example</a:t>
            </a:r>
          </a:p>
          <a:p>
            <a:pPr lvl="2"/>
            <a:r>
              <a:rPr lang="en-GB" dirty="0"/>
              <a:t>A</a:t>
            </a:r>
            <a:r>
              <a:rPr lang="en-GB" dirty="0" smtClean="0"/>
              <a:t> </a:t>
            </a:r>
            <a:r>
              <a:rPr lang="en-GB" dirty="0"/>
              <a:t>tester generates a single valid equivalence class for the operator input condition containing all four valid </a:t>
            </a:r>
            <a:r>
              <a:rPr lang="en-GB" dirty="0" smtClean="0"/>
              <a:t>operators</a:t>
            </a:r>
          </a:p>
          <a:p>
            <a:pPr lvl="1"/>
            <a:endParaRPr lang="es-ES_tradnl" dirty="0"/>
          </a:p>
          <a:p>
            <a:r>
              <a:rPr lang="en-GB" dirty="0" smtClean="0"/>
              <a:t>Subjects appear </a:t>
            </a:r>
            <a:r>
              <a:rPr lang="en-GB" dirty="0"/>
              <a:t>to mistakenly assume that all the equivalence classes behave equally in the </a:t>
            </a:r>
            <a:r>
              <a:rPr lang="en-GB" dirty="0" smtClean="0"/>
              <a:t>code</a:t>
            </a:r>
          </a:p>
          <a:p>
            <a:endParaRPr lang="en-GB" dirty="0" smtClean="0"/>
          </a:p>
          <a:p>
            <a:r>
              <a:rPr lang="en-GB" dirty="0"/>
              <a:t>T</a:t>
            </a:r>
            <a:r>
              <a:rPr lang="en-GB" dirty="0" smtClean="0"/>
              <a:t>hey </a:t>
            </a:r>
            <a:r>
              <a:rPr lang="en-GB" dirty="0"/>
              <a:t>aim to save time and get the same </a:t>
            </a:r>
            <a:r>
              <a:rPr lang="en-GB" dirty="0" smtClean="0"/>
              <a:t>effectiveness</a:t>
            </a:r>
            <a:endParaRPr lang="es-ES_tradnl" dirty="0"/>
          </a:p>
          <a:p>
            <a:endParaRPr lang="es-ES" dirty="0"/>
          </a:p>
        </p:txBody>
      </p:sp>
    </p:spTree>
    <p:extLst>
      <p:ext uri="{BB962C8B-B14F-4D97-AF65-F5344CB8AC3E}">
        <p14:creationId xmlns:p14="http://schemas.microsoft.com/office/powerpoint/2010/main" val="3352088441"/>
      </p:ext>
    </p:extLst>
  </p:cSld>
  <p:clrMapOvr>
    <a:masterClrMapping/>
  </p:clrMapOvr>
  <mc:AlternateContent xmlns:mc="http://schemas.openxmlformats.org/markup-compatibility/2006" xmlns:p14="http://schemas.microsoft.com/office/powerpoint/2010/main">
    <mc:Choice Requires="p14">
      <p:transition spd="slow" p14:dur="2000" advTm="73810"/>
    </mc:Choice>
    <mc:Fallback xmlns="">
      <p:transition xmlns:p14="http://schemas.microsoft.com/office/powerpoint/2010/main" spd="slow" advTm="7381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EP: Poor </a:t>
            </a:r>
            <a:r>
              <a:rPr lang="es-ES" dirty="0" err="1" smtClean="0"/>
              <a:t>Application</a:t>
            </a:r>
            <a:r>
              <a:rPr lang="es-ES" dirty="0" smtClean="0"/>
              <a:t> (2/2)</a:t>
            </a:r>
            <a:endParaRPr lang="es-ES" dirty="0"/>
          </a:p>
        </p:txBody>
      </p:sp>
      <p:sp>
        <p:nvSpPr>
          <p:cNvPr id="3" name="Marcador de contenido 2"/>
          <p:cNvSpPr>
            <a:spLocks noGrp="1"/>
          </p:cNvSpPr>
          <p:nvPr>
            <p:ph idx="1"/>
          </p:nvPr>
        </p:nvSpPr>
        <p:spPr>
          <a:xfrm>
            <a:off x="457200" y="1479938"/>
            <a:ext cx="8229600" cy="5302472"/>
          </a:xfrm>
        </p:spPr>
        <p:txBody>
          <a:bodyPr>
            <a:normAutofit fontScale="62500" lnSpcReduction="20000"/>
          </a:bodyPr>
          <a:lstStyle/>
          <a:p>
            <a:pPr lvl="0"/>
            <a:r>
              <a:rPr lang="en-GB" dirty="0" smtClean="0"/>
              <a:t>MISTAKE 2. Generate </a:t>
            </a:r>
            <a:r>
              <a:rPr lang="en-GB" dirty="0"/>
              <a:t>several equivalence classes for some, but not all, of the input </a:t>
            </a:r>
            <a:r>
              <a:rPr lang="en-GB" dirty="0" smtClean="0"/>
              <a:t>values</a:t>
            </a:r>
          </a:p>
          <a:p>
            <a:pPr lvl="1"/>
            <a:endParaRPr lang="en-GB" dirty="0" smtClean="0"/>
          </a:p>
          <a:p>
            <a:pPr lvl="0"/>
            <a:r>
              <a:rPr lang="en-GB" dirty="0" smtClean="0"/>
              <a:t>MISTAKE 3. Fail </a:t>
            </a:r>
            <a:r>
              <a:rPr lang="en-GB" dirty="0"/>
              <a:t>to build equivalence classes for part of the specification </a:t>
            </a:r>
            <a:endParaRPr lang="en-GB" dirty="0" smtClean="0"/>
          </a:p>
          <a:p>
            <a:pPr lvl="1"/>
            <a:endParaRPr lang="en-GB" dirty="0" smtClean="0"/>
          </a:p>
          <a:p>
            <a:pPr lvl="0"/>
            <a:r>
              <a:rPr lang="en-GB" dirty="0" smtClean="0"/>
              <a:t>MISTAKE 4. Misinterpret </a:t>
            </a:r>
            <a:r>
              <a:rPr lang="en-GB" dirty="0"/>
              <a:t>the specification and generate equivalence classes that do not exactly state the meaning of the </a:t>
            </a:r>
            <a:r>
              <a:rPr lang="en-GB" dirty="0" smtClean="0"/>
              <a:t>specification</a:t>
            </a:r>
          </a:p>
          <a:p>
            <a:endParaRPr lang="es-ES_tradnl" dirty="0"/>
          </a:p>
          <a:p>
            <a:pPr lvl="0"/>
            <a:r>
              <a:rPr lang="en-GB" dirty="0" smtClean="0"/>
              <a:t>MISTAKE 5. Do </a:t>
            </a:r>
            <a:r>
              <a:rPr lang="en-GB" dirty="0"/>
              <a:t>not build enough test cases to cover all the generated equivalence </a:t>
            </a:r>
            <a:r>
              <a:rPr lang="en-GB" dirty="0" smtClean="0"/>
              <a:t>classes</a:t>
            </a:r>
          </a:p>
          <a:p>
            <a:endParaRPr lang="es-ES_tradnl" dirty="0"/>
          </a:p>
          <a:p>
            <a:pPr lvl="0"/>
            <a:r>
              <a:rPr lang="en-GB" dirty="0" smtClean="0"/>
              <a:t>MISTAKE 6. Choose </a:t>
            </a:r>
            <a:r>
              <a:rPr lang="en-GB" dirty="0"/>
              <a:t>test case input data that do not correspond to the combination of equivalence </a:t>
            </a:r>
            <a:r>
              <a:rPr lang="en-GB" dirty="0" smtClean="0"/>
              <a:t>classes</a:t>
            </a:r>
          </a:p>
          <a:p>
            <a:pPr lvl="1"/>
            <a:r>
              <a:rPr lang="en-GB" dirty="0"/>
              <a:t>S</a:t>
            </a:r>
            <a:r>
              <a:rPr lang="en-GB" dirty="0" smtClean="0"/>
              <a:t>ubjects are careless </a:t>
            </a:r>
            <a:r>
              <a:rPr lang="en-GB" dirty="0"/>
              <a:t>and overlooking important details of the context of the test case that they really want to </a:t>
            </a:r>
            <a:r>
              <a:rPr lang="en-GB" dirty="0" smtClean="0"/>
              <a:t>execute</a:t>
            </a:r>
          </a:p>
          <a:p>
            <a:pPr lvl="1"/>
            <a:r>
              <a:rPr lang="en-GB" dirty="0"/>
              <a:t>T</a:t>
            </a:r>
            <a:r>
              <a:rPr lang="en-GB" dirty="0" smtClean="0"/>
              <a:t>hey </a:t>
            </a:r>
            <a:r>
              <a:rPr lang="en-GB" dirty="0"/>
              <a:t>may mistake some concepts for others, misleading them into thinking that they are testing particular situations that they are not really </a:t>
            </a:r>
            <a:r>
              <a:rPr lang="en-GB" dirty="0" smtClean="0"/>
              <a:t>testing</a:t>
            </a:r>
            <a:endParaRPr lang="es-ES_tradnl" dirty="0"/>
          </a:p>
        </p:txBody>
      </p:sp>
    </p:spTree>
    <p:extLst>
      <p:ext uri="{BB962C8B-B14F-4D97-AF65-F5344CB8AC3E}">
        <p14:creationId xmlns:p14="http://schemas.microsoft.com/office/powerpoint/2010/main" val="3882330086"/>
      </p:ext>
    </p:extLst>
  </p:cSld>
  <p:clrMapOvr>
    <a:masterClrMapping/>
  </p:clrMapOvr>
  <mc:AlternateContent xmlns:mc="http://schemas.openxmlformats.org/markup-compatibility/2006" xmlns:p14="http://schemas.microsoft.com/office/powerpoint/2010/main">
    <mc:Choice Requires="p14">
      <p:transition spd="slow" p14:dur="2000" advTm="77137"/>
    </mc:Choice>
    <mc:Fallback xmlns="">
      <p:transition xmlns:p14="http://schemas.microsoft.com/office/powerpoint/2010/main" spd="slow" advTm="77137"/>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EP: </a:t>
            </a:r>
            <a:r>
              <a:rPr lang="es-ES" dirty="0" err="1" smtClean="0"/>
              <a:t>Extension</a:t>
            </a:r>
            <a:endParaRPr lang="es-ES" dirty="0"/>
          </a:p>
        </p:txBody>
      </p:sp>
      <p:sp>
        <p:nvSpPr>
          <p:cNvPr id="3" name="Marcador de contenido 2"/>
          <p:cNvSpPr>
            <a:spLocks noGrp="1"/>
          </p:cNvSpPr>
          <p:nvPr>
            <p:ph idx="1"/>
          </p:nvPr>
        </p:nvSpPr>
        <p:spPr/>
        <p:txBody>
          <a:bodyPr>
            <a:normAutofit/>
          </a:bodyPr>
          <a:lstStyle/>
          <a:p>
            <a:pPr lvl="0"/>
            <a:r>
              <a:rPr lang="en-GB" dirty="0" smtClean="0"/>
              <a:t>IMPROVEMENT 1. </a:t>
            </a:r>
            <a:r>
              <a:rPr lang="en-GB" dirty="0"/>
              <a:t>A</a:t>
            </a:r>
            <a:r>
              <a:rPr lang="en-GB" dirty="0" smtClean="0"/>
              <a:t>dding </a:t>
            </a:r>
            <a:r>
              <a:rPr lang="en-GB" dirty="0"/>
              <a:t>an extra equivalence class combining several invalid equivalence </a:t>
            </a:r>
            <a:r>
              <a:rPr lang="en-GB" dirty="0" smtClean="0"/>
              <a:t>classes</a:t>
            </a:r>
          </a:p>
          <a:p>
            <a:pPr lvl="1"/>
            <a:r>
              <a:rPr lang="en-GB" dirty="0" smtClean="0"/>
              <a:t>In </a:t>
            </a:r>
            <a:r>
              <a:rPr lang="en-GB" dirty="0"/>
              <a:t>the calculator example, this happens if a tester generates a new class in which neither operand is a </a:t>
            </a:r>
            <a:r>
              <a:rPr lang="en-GB" dirty="0" smtClean="0"/>
              <a:t>number</a:t>
            </a:r>
            <a:endParaRPr lang="es-ES_tradnl" dirty="0"/>
          </a:p>
          <a:p>
            <a:endParaRPr lang="es-ES" dirty="0"/>
          </a:p>
        </p:txBody>
      </p:sp>
    </p:spTree>
    <p:extLst>
      <p:ext uri="{BB962C8B-B14F-4D97-AF65-F5344CB8AC3E}">
        <p14:creationId xmlns:p14="http://schemas.microsoft.com/office/powerpoint/2010/main" val="3814024339"/>
      </p:ext>
    </p:extLst>
  </p:cSld>
  <p:clrMapOvr>
    <a:masterClrMapping/>
  </p:clrMapOvr>
  <mc:AlternateContent xmlns:mc="http://schemas.openxmlformats.org/markup-compatibility/2006" xmlns:p14="http://schemas.microsoft.com/office/powerpoint/2010/main">
    <mc:Choice Requires="p14">
      <p:transition spd="slow" p14:dur="2000" advTm="22275"/>
    </mc:Choice>
    <mc:Fallback xmlns="">
      <p:transition xmlns:p14="http://schemas.microsoft.com/office/powerpoint/2010/main" spd="slow" advTm="22275"/>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BT: Poor </a:t>
            </a:r>
            <a:r>
              <a:rPr lang="es-ES" dirty="0" err="1" smtClean="0"/>
              <a:t>Application</a:t>
            </a:r>
            <a:endParaRPr lang="es-ES" dirty="0"/>
          </a:p>
        </p:txBody>
      </p:sp>
      <p:sp>
        <p:nvSpPr>
          <p:cNvPr id="3" name="Marcador de contenido 2"/>
          <p:cNvSpPr>
            <a:spLocks noGrp="1"/>
          </p:cNvSpPr>
          <p:nvPr>
            <p:ph idx="1"/>
          </p:nvPr>
        </p:nvSpPr>
        <p:spPr>
          <a:xfrm>
            <a:off x="457200" y="1646236"/>
            <a:ext cx="8229600" cy="5005777"/>
          </a:xfrm>
        </p:spPr>
        <p:txBody>
          <a:bodyPr>
            <a:normAutofit fontScale="77500" lnSpcReduction="20000"/>
          </a:bodyPr>
          <a:lstStyle/>
          <a:p>
            <a:pPr lvl="0"/>
            <a:r>
              <a:rPr lang="en-GB" dirty="0" smtClean="0"/>
              <a:t>MISTAKE 1. Fail </a:t>
            </a:r>
            <a:r>
              <a:rPr lang="en-GB" dirty="0"/>
              <a:t>to achieve the required coverage criterion because </a:t>
            </a:r>
            <a:r>
              <a:rPr lang="en-GB" dirty="0" smtClean="0"/>
              <a:t>intentionally </a:t>
            </a:r>
            <a:r>
              <a:rPr lang="en-GB" dirty="0"/>
              <a:t>reduce the number of test </a:t>
            </a:r>
            <a:r>
              <a:rPr lang="en-GB" dirty="0" smtClean="0"/>
              <a:t>cases</a:t>
            </a:r>
            <a:endParaRPr lang="es-ES_tradnl" dirty="0"/>
          </a:p>
          <a:p>
            <a:pPr lvl="1"/>
            <a:r>
              <a:rPr lang="en-GB" dirty="0"/>
              <a:t>They do this to save time and reduce </a:t>
            </a:r>
            <a:r>
              <a:rPr lang="en-GB" dirty="0" smtClean="0"/>
              <a:t>workload</a:t>
            </a:r>
          </a:p>
          <a:p>
            <a:pPr lvl="1"/>
            <a:r>
              <a:rPr lang="en-GB" dirty="0" smtClean="0"/>
              <a:t>They </a:t>
            </a:r>
            <a:r>
              <a:rPr lang="en-GB" dirty="0"/>
              <a:t>think that similar portions of code </a:t>
            </a:r>
            <a:r>
              <a:rPr lang="en-GB" dirty="0" smtClean="0"/>
              <a:t>will </a:t>
            </a:r>
            <a:r>
              <a:rPr lang="en-GB" dirty="0"/>
              <a:t>behave </a:t>
            </a:r>
            <a:r>
              <a:rPr lang="en-GB" dirty="0" smtClean="0"/>
              <a:t>same </a:t>
            </a:r>
            <a:r>
              <a:rPr lang="en-GB" dirty="0"/>
              <a:t>way </a:t>
            </a:r>
            <a:endParaRPr lang="en-GB" dirty="0" smtClean="0"/>
          </a:p>
          <a:p>
            <a:pPr lvl="1"/>
            <a:r>
              <a:rPr lang="en-GB" dirty="0" smtClean="0"/>
              <a:t>In </a:t>
            </a:r>
            <a:r>
              <a:rPr lang="en-GB" dirty="0"/>
              <a:t>the calculator example, this happens if test cases are generated for only some of the operators (the </a:t>
            </a:r>
            <a:r>
              <a:rPr lang="en-GB" dirty="0" smtClean="0"/>
              <a:t>switch/case </a:t>
            </a:r>
            <a:r>
              <a:rPr lang="en-GB" dirty="0"/>
              <a:t>sentence </a:t>
            </a:r>
            <a:r>
              <a:rPr lang="en-GB" dirty="0" smtClean="0"/>
              <a:t> </a:t>
            </a:r>
            <a:r>
              <a:rPr lang="en-GB" dirty="0"/>
              <a:t>is not completely covered</a:t>
            </a:r>
            <a:r>
              <a:rPr lang="en-GB" dirty="0" smtClean="0"/>
              <a:t>)</a:t>
            </a:r>
          </a:p>
          <a:p>
            <a:pPr lvl="1"/>
            <a:endParaRPr lang="es-ES_tradnl" dirty="0"/>
          </a:p>
          <a:p>
            <a:pPr lvl="0"/>
            <a:r>
              <a:rPr lang="en-GB" dirty="0" smtClean="0"/>
              <a:t>MISTAKE </a:t>
            </a:r>
            <a:r>
              <a:rPr lang="en-GB" dirty="0"/>
              <a:t>2</a:t>
            </a:r>
            <a:r>
              <a:rPr lang="en-GB" dirty="0" smtClean="0"/>
              <a:t>. Despite </a:t>
            </a:r>
            <a:r>
              <a:rPr lang="en-GB" dirty="0"/>
              <a:t>having designed a test case to cover a particular decision, test data chosen by the subject do not follow the expected execution </a:t>
            </a:r>
            <a:r>
              <a:rPr lang="en-GB" dirty="0" smtClean="0"/>
              <a:t>path </a:t>
            </a:r>
          </a:p>
          <a:p>
            <a:pPr lvl="1"/>
            <a:r>
              <a:rPr lang="en-GB" dirty="0" smtClean="0"/>
              <a:t>In </a:t>
            </a:r>
            <a:r>
              <a:rPr lang="en-GB" dirty="0"/>
              <a:t>the calculator example, this happens if the tester specifies “ ”+3 instead of +3 as test </a:t>
            </a:r>
            <a:r>
              <a:rPr lang="en-GB" dirty="0" smtClean="0"/>
              <a:t>data</a:t>
            </a:r>
            <a:endParaRPr lang="es-ES_tradnl" dirty="0"/>
          </a:p>
          <a:p>
            <a:pPr lvl="1"/>
            <a:r>
              <a:rPr lang="en-GB" dirty="0"/>
              <a:t>This is usually due to a misunderstanding of the </a:t>
            </a:r>
            <a:r>
              <a:rPr lang="en-GB" dirty="0" smtClean="0"/>
              <a:t>code</a:t>
            </a:r>
            <a:endParaRPr lang="es-ES_tradnl" dirty="0"/>
          </a:p>
        </p:txBody>
      </p:sp>
    </p:spTree>
    <p:extLst>
      <p:ext uri="{BB962C8B-B14F-4D97-AF65-F5344CB8AC3E}">
        <p14:creationId xmlns:p14="http://schemas.microsoft.com/office/powerpoint/2010/main" val="2117525673"/>
      </p:ext>
    </p:extLst>
  </p:cSld>
  <p:clrMapOvr>
    <a:masterClrMapping/>
  </p:clrMapOvr>
  <mc:AlternateContent xmlns:mc="http://schemas.openxmlformats.org/markup-compatibility/2006" xmlns:p14="http://schemas.microsoft.com/office/powerpoint/2010/main">
    <mc:Choice Requires="p14">
      <p:transition spd="slow" p14:dur="2000" advTm="76748"/>
    </mc:Choice>
    <mc:Fallback xmlns="">
      <p:transition xmlns:p14="http://schemas.microsoft.com/office/powerpoint/2010/main" spd="slow" advTm="76748"/>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BT: </a:t>
            </a:r>
            <a:r>
              <a:rPr lang="es-ES" dirty="0" err="1" smtClean="0"/>
              <a:t>Extension</a:t>
            </a:r>
            <a:endParaRPr lang="es-ES" dirty="0"/>
          </a:p>
        </p:txBody>
      </p:sp>
      <p:sp>
        <p:nvSpPr>
          <p:cNvPr id="3" name="Marcador de contenido 2"/>
          <p:cNvSpPr>
            <a:spLocks noGrp="1"/>
          </p:cNvSpPr>
          <p:nvPr>
            <p:ph idx="1"/>
          </p:nvPr>
        </p:nvSpPr>
        <p:spPr/>
        <p:txBody>
          <a:bodyPr>
            <a:normAutofit fontScale="85000" lnSpcReduction="10000"/>
          </a:bodyPr>
          <a:lstStyle/>
          <a:p>
            <a:pPr lvl="0"/>
            <a:r>
              <a:rPr lang="en-GB" dirty="0" smtClean="0"/>
              <a:t>IMPROVEMENT 1. Generate </a:t>
            </a:r>
            <a:r>
              <a:rPr lang="en-GB" dirty="0"/>
              <a:t>additional test cases to cover common sources of programming </a:t>
            </a:r>
            <a:r>
              <a:rPr lang="en-GB" dirty="0" smtClean="0"/>
              <a:t>errors</a:t>
            </a:r>
          </a:p>
          <a:p>
            <a:pPr lvl="1"/>
            <a:endParaRPr lang="es-ES_tradnl" dirty="0"/>
          </a:p>
          <a:p>
            <a:pPr lvl="0"/>
            <a:r>
              <a:rPr lang="en-GB" dirty="0" smtClean="0"/>
              <a:t>IMPROVEMENT </a:t>
            </a:r>
            <a:r>
              <a:rPr lang="en-GB" dirty="0"/>
              <a:t>2</a:t>
            </a:r>
            <a:r>
              <a:rPr lang="en-GB" dirty="0" smtClean="0"/>
              <a:t>. Generate </a:t>
            </a:r>
            <a:r>
              <a:rPr lang="en-GB" dirty="0"/>
              <a:t>additional test cases for parts of the code that they do not understand </a:t>
            </a:r>
          </a:p>
          <a:p>
            <a:pPr lvl="0"/>
            <a:endParaRPr lang="es-ES_tradnl" sz="2800" dirty="0"/>
          </a:p>
          <a:p>
            <a:pPr lvl="0"/>
            <a:r>
              <a:rPr lang="en-GB" dirty="0" smtClean="0"/>
              <a:t>IMPROVEMENT 3. </a:t>
            </a:r>
            <a:r>
              <a:rPr lang="en-GB" dirty="0"/>
              <a:t>E</a:t>
            </a:r>
            <a:r>
              <a:rPr lang="en-GB" dirty="0" smtClean="0"/>
              <a:t>xtend </a:t>
            </a:r>
            <a:r>
              <a:rPr lang="en-GB" dirty="0"/>
              <a:t>the required coverage using condition coverage rather than decision </a:t>
            </a:r>
            <a:r>
              <a:rPr lang="en-GB" dirty="0" smtClean="0"/>
              <a:t>coverage</a:t>
            </a:r>
          </a:p>
          <a:p>
            <a:pPr lvl="1"/>
            <a:endParaRPr lang="es-ES_tradnl" sz="1900" dirty="0"/>
          </a:p>
          <a:p>
            <a:pPr lvl="0"/>
            <a:r>
              <a:rPr lang="en-GB" dirty="0" smtClean="0"/>
              <a:t>IMPROVEMENT 4. Subjects </a:t>
            </a:r>
            <a:r>
              <a:rPr lang="en-GB" dirty="0"/>
              <a:t>discover faults directly as they read the </a:t>
            </a:r>
            <a:r>
              <a:rPr lang="en-GB" dirty="0" smtClean="0"/>
              <a:t>code</a:t>
            </a:r>
            <a:endParaRPr lang="es-ES" dirty="0"/>
          </a:p>
        </p:txBody>
      </p:sp>
    </p:spTree>
    <p:extLst>
      <p:ext uri="{BB962C8B-B14F-4D97-AF65-F5344CB8AC3E}">
        <p14:creationId xmlns:p14="http://schemas.microsoft.com/office/powerpoint/2010/main" val="3838284478"/>
      </p:ext>
    </p:extLst>
  </p:cSld>
  <p:clrMapOvr>
    <a:masterClrMapping/>
  </p:clrMapOvr>
  <mc:AlternateContent xmlns:mc="http://schemas.openxmlformats.org/markup-compatibility/2006" xmlns:p14="http://schemas.microsoft.com/office/powerpoint/2010/main">
    <mc:Choice Requires="p14">
      <p:transition spd="slow" p14:dur="2000" advTm="58128"/>
    </mc:Choice>
    <mc:Fallback xmlns="">
      <p:transition xmlns:p14="http://schemas.microsoft.com/office/powerpoint/2010/main" spd="slow" advTm="58128"/>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b="1" dirty="0" smtClean="0">
                <a:effectLst/>
              </a:rPr>
              <a:t>Findings</a:t>
            </a:r>
            <a:endParaRPr lang="es-ES" dirty="0"/>
          </a:p>
        </p:txBody>
      </p:sp>
      <p:sp>
        <p:nvSpPr>
          <p:cNvPr id="3" name="Subtítulo 2"/>
          <p:cNvSpPr>
            <a:spLocks noGrp="1"/>
          </p:cNvSpPr>
          <p:nvPr>
            <p:ph type="subTitle" idx="1"/>
          </p:nvPr>
        </p:nvSpPr>
        <p:spPr>
          <a:xfrm>
            <a:off x="2451194" y="2967079"/>
            <a:ext cx="6464129" cy="2467629"/>
          </a:xfrm>
        </p:spPr>
        <p:txBody>
          <a:bodyPr>
            <a:normAutofit/>
          </a:bodyPr>
          <a:lstStyle/>
          <a:p>
            <a:pPr marL="457200" indent="-457200" algn="l">
              <a:buFont typeface="Arial"/>
              <a:buChar char="•"/>
            </a:pPr>
            <a:r>
              <a:rPr lang="es-ES" dirty="0" err="1" smtClean="0"/>
              <a:t>Tester</a:t>
            </a:r>
            <a:r>
              <a:rPr lang="es-ES" dirty="0" smtClean="0"/>
              <a:t> </a:t>
            </a:r>
            <a:r>
              <a:rPr lang="es-ES" dirty="0" err="1" smtClean="0"/>
              <a:t>Contribution</a:t>
            </a:r>
            <a:endParaRPr lang="es-ES" dirty="0" smtClean="0"/>
          </a:p>
          <a:p>
            <a:pPr marL="457200" indent="-457200" algn="l">
              <a:buFont typeface="Arial"/>
              <a:buChar char="•"/>
            </a:pPr>
            <a:r>
              <a:rPr lang="es-ES" dirty="0" err="1" smtClean="0"/>
              <a:t>Practical</a:t>
            </a:r>
            <a:r>
              <a:rPr lang="es-ES" dirty="0" smtClean="0"/>
              <a:t> </a:t>
            </a:r>
            <a:r>
              <a:rPr lang="es-ES" dirty="0" err="1" smtClean="0"/>
              <a:t>Recomendations</a:t>
            </a:r>
            <a:endParaRPr lang="es-ES" dirty="0" smtClean="0"/>
          </a:p>
          <a:p>
            <a:pPr marL="457200" indent="-457200" algn="l">
              <a:buFont typeface="Arial"/>
              <a:buChar char="•"/>
            </a:pPr>
            <a:r>
              <a:rPr lang="es-ES" dirty="0" smtClean="0"/>
              <a:t>No </a:t>
            </a:r>
            <a:r>
              <a:rPr lang="es-ES" dirty="0" err="1"/>
              <a:t>D</a:t>
            </a:r>
            <a:r>
              <a:rPr lang="es-ES" dirty="0" err="1" smtClean="0"/>
              <a:t>oubts</a:t>
            </a:r>
            <a:endParaRPr lang="es-ES" dirty="0" smtClean="0"/>
          </a:p>
          <a:p>
            <a:pPr marL="457200" indent="-457200" algn="l">
              <a:buFont typeface="Arial"/>
              <a:buChar char="•"/>
            </a:pPr>
            <a:r>
              <a:rPr lang="es-ES" dirty="0" err="1" smtClean="0"/>
              <a:t>Generalization</a:t>
            </a:r>
            <a:r>
              <a:rPr lang="es-ES" dirty="0" smtClean="0"/>
              <a:t> </a:t>
            </a:r>
            <a:r>
              <a:rPr lang="es-ES" dirty="0" err="1" smtClean="0"/>
              <a:t>Warnings</a:t>
            </a:r>
            <a:endParaRPr lang="es-ES" dirty="0" smtClean="0"/>
          </a:p>
          <a:p>
            <a:pPr marL="457200" indent="-457200" algn="l">
              <a:buFont typeface="Arial"/>
              <a:buChar char="•"/>
            </a:pPr>
            <a:endParaRPr lang="es-ES" dirty="0"/>
          </a:p>
        </p:txBody>
      </p:sp>
    </p:spTree>
    <p:extLst>
      <p:ext uri="{BB962C8B-B14F-4D97-AF65-F5344CB8AC3E}">
        <p14:creationId xmlns:p14="http://schemas.microsoft.com/office/powerpoint/2010/main" val="1816244657"/>
      </p:ext>
    </p:extLst>
  </p:cSld>
  <p:clrMapOvr>
    <a:masterClrMapping/>
  </p:clrMapOvr>
  <mc:AlternateContent xmlns:mc="http://schemas.openxmlformats.org/markup-compatibility/2006" xmlns:p14="http://schemas.microsoft.com/office/powerpoint/2010/main">
    <mc:Choice Requires="p14">
      <p:transition spd="slow" p14:dur="2000" advTm="4574"/>
    </mc:Choice>
    <mc:Fallback xmlns="">
      <p:transition xmlns:p14="http://schemas.microsoft.com/office/powerpoint/2010/main" spd="slow" advTm="4574"/>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Tester</a:t>
            </a:r>
            <a:r>
              <a:rPr lang="es-ES" dirty="0" smtClean="0"/>
              <a:t> </a:t>
            </a:r>
            <a:r>
              <a:rPr lang="es-ES" dirty="0" err="1" smtClean="0"/>
              <a:t>Contribution</a:t>
            </a:r>
            <a:endParaRPr lang="es-ES" dirty="0"/>
          </a:p>
        </p:txBody>
      </p:sp>
      <p:sp>
        <p:nvSpPr>
          <p:cNvPr id="3" name="Marcador de contenido 2"/>
          <p:cNvSpPr>
            <a:spLocks noGrp="1"/>
          </p:cNvSpPr>
          <p:nvPr>
            <p:ph idx="1"/>
          </p:nvPr>
        </p:nvSpPr>
        <p:spPr>
          <a:xfrm>
            <a:off x="198905" y="1569741"/>
            <a:ext cx="8822688" cy="5211764"/>
          </a:xfrm>
        </p:spPr>
        <p:txBody>
          <a:bodyPr>
            <a:normAutofit/>
          </a:bodyPr>
          <a:lstStyle/>
          <a:p>
            <a:pPr lvl="0"/>
            <a:r>
              <a:rPr lang="en-GB" sz="2800" dirty="0"/>
              <a:t>N</a:t>
            </a:r>
            <a:r>
              <a:rPr lang="en-GB" sz="2800" dirty="0" smtClean="0"/>
              <a:t>ot strict conformance </a:t>
            </a:r>
            <a:r>
              <a:rPr lang="en-GB" sz="2800" dirty="0"/>
              <a:t>to </a:t>
            </a:r>
            <a:r>
              <a:rPr lang="en-GB" sz="2800" dirty="0" smtClean="0"/>
              <a:t>technique’s strategy</a:t>
            </a:r>
          </a:p>
          <a:p>
            <a:pPr lvl="0"/>
            <a:endParaRPr lang="en-GB" sz="700" dirty="0" smtClean="0"/>
          </a:p>
          <a:p>
            <a:pPr lvl="0"/>
            <a:r>
              <a:rPr lang="en-GB" sz="2800" dirty="0"/>
              <a:t>C</a:t>
            </a:r>
            <a:r>
              <a:rPr lang="en-GB" sz="2800" dirty="0" smtClean="0"/>
              <a:t>ontribution </a:t>
            </a:r>
            <a:r>
              <a:rPr lang="en-GB" sz="2800" dirty="0"/>
              <a:t>to </a:t>
            </a:r>
            <a:r>
              <a:rPr lang="en-GB" sz="2800" dirty="0" smtClean="0"/>
              <a:t>effectiveness </a:t>
            </a:r>
            <a:r>
              <a:rPr lang="en-GB" sz="2800" dirty="0"/>
              <a:t>is small </a:t>
            </a:r>
            <a:endParaRPr lang="en-GB" sz="2800" dirty="0" smtClean="0"/>
          </a:p>
          <a:p>
            <a:pPr lvl="0"/>
            <a:endParaRPr lang="en-GB" sz="1000" dirty="0" smtClean="0"/>
          </a:p>
          <a:p>
            <a:pPr lvl="0"/>
            <a:r>
              <a:rPr lang="en-GB" sz="2800" dirty="0"/>
              <a:t>C</a:t>
            </a:r>
            <a:r>
              <a:rPr lang="en-GB" sz="2800" dirty="0" smtClean="0"/>
              <a:t>ontribute </a:t>
            </a:r>
            <a:r>
              <a:rPr lang="en-GB" sz="2800" dirty="0"/>
              <a:t>less to the effectiveness of </a:t>
            </a:r>
            <a:r>
              <a:rPr lang="en-GB" sz="2800" dirty="0" smtClean="0"/>
              <a:t>EP than </a:t>
            </a:r>
            <a:r>
              <a:rPr lang="en-GB" sz="2800" dirty="0"/>
              <a:t>of </a:t>
            </a:r>
            <a:r>
              <a:rPr lang="en-GB" sz="2800" dirty="0" smtClean="0"/>
              <a:t>BT</a:t>
            </a:r>
          </a:p>
          <a:p>
            <a:pPr lvl="0"/>
            <a:endParaRPr lang="en-GB" sz="1200" dirty="0" smtClean="0"/>
          </a:p>
          <a:p>
            <a:pPr lvl="0"/>
            <a:r>
              <a:rPr lang="en-GB" sz="2800" dirty="0"/>
              <a:t>M</a:t>
            </a:r>
            <a:r>
              <a:rPr lang="en-GB" sz="2800" dirty="0" smtClean="0"/>
              <a:t>ost cases contribute to degrade the technique </a:t>
            </a:r>
          </a:p>
          <a:p>
            <a:pPr lvl="1"/>
            <a:r>
              <a:rPr lang="en-GB" sz="2000" dirty="0" smtClean="0"/>
              <a:t>Misunderstandings </a:t>
            </a:r>
            <a:r>
              <a:rPr lang="en-GB" sz="2000" dirty="0"/>
              <a:t>of the </a:t>
            </a:r>
            <a:r>
              <a:rPr lang="en-GB" sz="2000" dirty="0" smtClean="0"/>
              <a:t>techniques</a:t>
            </a:r>
          </a:p>
          <a:p>
            <a:pPr lvl="1"/>
            <a:r>
              <a:rPr lang="en-GB" sz="2000" dirty="0"/>
              <a:t>O</a:t>
            </a:r>
            <a:r>
              <a:rPr lang="en-GB" sz="2000" dirty="0" smtClean="0"/>
              <a:t>versights </a:t>
            </a:r>
            <a:r>
              <a:rPr lang="en-GB" sz="2000" dirty="0"/>
              <a:t>or mistakes </a:t>
            </a:r>
            <a:endParaRPr lang="en-GB" sz="2000" dirty="0" smtClean="0"/>
          </a:p>
          <a:p>
            <a:pPr lvl="1"/>
            <a:r>
              <a:rPr lang="en-GB" sz="2000" dirty="0" smtClean="0"/>
              <a:t>Unfamiliarity </a:t>
            </a:r>
            <a:r>
              <a:rPr lang="en-GB" sz="2000" dirty="0"/>
              <a:t>with the </a:t>
            </a:r>
            <a:r>
              <a:rPr lang="en-GB" sz="2000" dirty="0" smtClean="0"/>
              <a:t>programming language (for branch testing)</a:t>
            </a:r>
          </a:p>
          <a:p>
            <a:pPr lvl="1"/>
            <a:endParaRPr lang="es-ES_tradnl" sz="1200" dirty="0"/>
          </a:p>
          <a:p>
            <a:pPr lvl="0"/>
            <a:r>
              <a:rPr lang="en-GB" sz="2800" dirty="0"/>
              <a:t>F</a:t>
            </a:r>
            <a:r>
              <a:rPr lang="en-GB" sz="2800" dirty="0" smtClean="0"/>
              <a:t>ewer cases round </a:t>
            </a:r>
            <a:r>
              <a:rPr lang="en-GB" sz="2800" dirty="0"/>
              <a:t>out the </a:t>
            </a:r>
            <a:r>
              <a:rPr lang="en-GB" sz="2800" dirty="0" smtClean="0"/>
              <a:t>technique</a:t>
            </a:r>
          </a:p>
          <a:p>
            <a:pPr lvl="1"/>
            <a:r>
              <a:rPr lang="en-GB" sz="2000" dirty="0"/>
              <a:t>The manner </a:t>
            </a:r>
            <a:r>
              <a:rPr lang="en-GB" sz="2000" dirty="0" smtClean="0"/>
              <a:t>to complement depends </a:t>
            </a:r>
            <a:r>
              <a:rPr lang="en-GB" sz="2000" dirty="0"/>
              <a:t>on the </a:t>
            </a:r>
            <a:r>
              <a:rPr lang="en-GB" sz="2000" dirty="0" smtClean="0"/>
              <a:t>technique</a:t>
            </a:r>
          </a:p>
          <a:p>
            <a:endParaRPr lang="es-ES" dirty="0"/>
          </a:p>
        </p:txBody>
      </p:sp>
    </p:spTree>
    <p:extLst>
      <p:ext uri="{BB962C8B-B14F-4D97-AF65-F5344CB8AC3E}">
        <p14:creationId xmlns:p14="http://schemas.microsoft.com/office/powerpoint/2010/main" val="40579153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err="1" smtClean="0"/>
              <a:t>Tester</a:t>
            </a:r>
            <a:r>
              <a:rPr lang="es-ES" dirty="0" smtClean="0"/>
              <a:t> </a:t>
            </a:r>
            <a:r>
              <a:rPr lang="es-ES" dirty="0" err="1" smtClean="0"/>
              <a:t>Contribution</a:t>
            </a:r>
            <a:r>
              <a:rPr lang="es-ES" dirty="0" smtClean="0"/>
              <a:t/>
            </a:r>
            <a:br>
              <a:rPr lang="es-ES" dirty="0" smtClean="0"/>
            </a:br>
            <a:r>
              <a:rPr lang="es-ES" sz="3100" dirty="0" err="1" smtClean="0"/>
              <a:t>Branch</a:t>
            </a:r>
            <a:r>
              <a:rPr lang="es-ES" sz="3100" dirty="0" smtClean="0"/>
              <a:t> </a:t>
            </a:r>
            <a:r>
              <a:rPr lang="es-ES" sz="3100" dirty="0" err="1" smtClean="0"/>
              <a:t>Testing</a:t>
            </a:r>
            <a:r>
              <a:rPr lang="es-ES" sz="3100" dirty="0" smtClean="0"/>
              <a:t> vs. </a:t>
            </a:r>
            <a:r>
              <a:rPr lang="es-ES" sz="3100" dirty="0" err="1" smtClean="0"/>
              <a:t>Equivalence</a:t>
            </a:r>
            <a:r>
              <a:rPr lang="es-ES" sz="3100" dirty="0" smtClean="0"/>
              <a:t> </a:t>
            </a:r>
            <a:r>
              <a:rPr lang="es-ES" sz="3100" dirty="0" err="1" smtClean="0"/>
              <a:t>Partitioning</a:t>
            </a:r>
            <a:endParaRPr lang="es-ES" dirty="0"/>
          </a:p>
        </p:txBody>
      </p:sp>
      <p:sp>
        <p:nvSpPr>
          <p:cNvPr id="3" name="Marcador de contenido 2"/>
          <p:cNvSpPr>
            <a:spLocks noGrp="1"/>
          </p:cNvSpPr>
          <p:nvPr>
            <p:ph idx="1"/>
          </p:nvPr>
        </p:nvSpPr>
        <p:spPr>
          <a:xfrm>
            <a:off x="457199" y="1646236"/>
            <a:ext cx="8686801" cy="5211764"/>
          </a:xfrm>
        </p:spPr>
        <p:txBody>
          <a:bodyPr>
            <a:normAutofit/>
          </a:bodyPr>
          <a:lstStyle/>
          <a:p>
            <a:r>
              <a:rPr lang="en-GB" dirty="0" smtClean="0"/>
              <a:t>Contribute more </a:t>
            </a:r>
            <a:r>
              <a:rPr lang="en-GB" dirty="0"/>
              <a:t>often </a:t>
            </a:r>
            <a:r>
              <a:rPr lang="en-GB" dirty="0" smtClean="0"/>
              <a:t>to </a:t>
            </a:r>
            <a:r>
              <a:rPr lang="en-GB" dirty="0"/>
              <a:t>reducing </a:t>
            </a:r>
            <a:r>
              <a:rPr lang="en-GB" dirty="0" smtClean="0"/>
              <a:t>effectiveness </a:t>
            </a:r>
            <a:r>
              <a:rPr lang="en-GB" dirty="0"/>
              <a:t>of </a:t>
            </a:r>
            <a:r>
              <a:rPr lang="en-GB" dirty="0" smtClean="0"/>
              <a:t>EP than </a:t>
            </a:r>
            <a:r>
              <a:rPr lang="en-GB" dirty="0"/>
              <a:t>of </a:t>
            </a:r>
            <a:r>
              <a:rPr lang="en-GB" dirty="0" smtClean="0"/>
              <a:t>BT</a:t>
            </a:r>
          </a:p>
          <a:p>
            <a:pPr lvl="1"/>
            <a:r>
              <a:rPr lang="en-GB" dirty="0" smtClean="0"/>
              <a:t>There </a:t>
            </a:r>
            <a:r>
              <a:rPr lang="en-GB" dirty="0"/>
              <a:t>are more cases of misunderstandings </a:t>
            </a:r>
            <a:r>
              <a:rPr lang="es-ES_tradnl" dirty="0" err="1" smtClean="0"/>
              <a:t>for</a:t>
            </a:r>
            <a:r>
              <a:rPr lang="es-ES_tradnl" dirty="0" smtClean="0"/>
              <a:t> EP</a:t>
            </a:r>
          </a:p>
          <a:p>
            <a:pPr lvl="1"/>
            <a:endParaRPr lang="es-ES_tradnl" dirty="0"/>
          </a:p>
          <a:p>
            <a:r>
              <a:rPr lang="en-GB" dirty="0" smtClean="0"/>
              <a:t>Contribute more </a:t>
            </a:r>
            <a:r>
              <a:rPr lang="en-GB" dirty="0"/>
              <a:t>often </a:t>
            </a:r>
            <a:r>
              <a:rPr lang="en-GB" dirty="0" smtClean="0"/>
              <a:t>to </a:t>
            </a:r>
            <a:r>
              <a:rPr lang="en-GB" dirty="0"/>
              <a:t>increasing </a:t>
            </a:r>
            <a:r>
              <a:rPr lang="en-GB" dirty="0" smtClean="0"/>
              <a:t>effectiveness </a:t>
            </a:r>
            <a:r>
              <a:rPr lang="en-GB" dirty="0"/>
              <a:t>of </a:t>
            </a:r>
            <a:r>
              <a:rPr lang="en-GB" dirty="0" smtClean="0"/>
              <a:t>BT than </a:t>
            </a:r>
            <a:r>
              <a:rPr lang="en-GB" dirty="0"/>
              <a:t>of </a:t>
            </a:r>
            <a:r>
              <a:rPr lang="en-GB" dirty="0" smtClean="0"/>
              <a:t>EP</a:t>
            </a:r>
          </a:p>
          <a:p>
            <a:pPr lvl="2"/>
            <a:r>
              <a:rPr lang="en-GB" dirty="0"/>
              <a:t>There are more cases of </a:t>
            </a:r>
            <a:r>
              <a:rPr lang="en-GB" dirty="0" smtClean="0"/>
              <a:t>improvements </a:t>
            </a:r>
            <a:r>
              <a:rPr lang="es-ES_tradnl" dirty="0" err="1" smtClean="0"/>
              <a:t>for</a:t>
            </a:r>
            <a:r>
              <a:rPr lang="es-ES_tradnl" dirty="0" smtClean="0"/>
              <a:t> BT</a:t>
            </a:r>
            <a:endParaRPr lang="es-ES_tradnl" dirty="0"/>
          </a:p>
          <a:p>
            <a:pPr lvl="2"/>
            <a:r>
              <a:rPr lang="en-GB" dirty="0"/>
              <a:t>C</a:t>
            </a:r>
            <a:r>
              <a:rPr lang="en-GB" dirty="0" smtClean="0"/>
              <a:t>ontribution </a:t>
            </a:r>
            <a:r>
              <a:rPr lang="en-GB" dirty="0"/>
              <a:t>to </a:t>
            </a:r>
            <a:r>
              <a:rPr lang="en-GB" dirty="0" smtClean="0"/>
              <a:t>BT is consequence </a:t>
            </a:r>
            <a:r>
              <a:rPr lang="en-GB" dirty="0"/>
              <a:t>of code </a:t>
            </a:r>
            <a:r>
              <a:rPr lang="en-GB" dirty="0" smtClean="0"/>
              <a:t>reading</a:t>
            </a:r>
            <a:endParaRPr lang="es-ES_tradnl" dirty="0"/>
          </a:p>
          <a:p>
            <a:endParaRPr lang="es-ES" dirty="0"/>
          </a:p>
        </p:txBody>
      </p:sp>
    </p:spTree>
    <p:extLst>
      <p:ext uri="{BB962C8B-B14F-4D97-AF65-F5344CB8AC3E}">
        <p14:creationId xmlns:p14="http://schemas.microsoft.com/office/powerpoint/2010/main" val="34937394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Testers</a:t>
            </a:r>
            <a:r>
              <a:rPr lang="es-ES" dirty="0" smtClean="0"/>
              <a:t> Do </a:t>
            </a:r>
            <a:r>
              <a:rPr lang="es-ES" dirty="0" err="1" smtClean="0"/>
              <a:t>Contribute</a:t>
            </a:r>
            <a:endParaRPr lang="es-ES" dirty="0"/>
          </a:p>
        </p:txBody>
      </p:sp>
      <p:sp>
        <p:nvSpPr>
          <p:cNvPr id="3" name="Marcador de contenido 2"/>
          <p:cNvSpPr>
            <a:spLocks noGrp="1"/>
          </p:cNvSpPr>
          <p:nvPr>
            <p:ph idx="1"/>
          </p:nvPr>
        </p:nvSpPr>
        <p:spPr>
          <a:xfrm>
            <a:off x="457200" y="1600339"/>
            <a:ext cx="8229600" cy="5211764"/>
          </a:xfrm>
        </p:spPr>
        <p:txBody>
          <a:bodyPr>
            <a:normAutofit fontScale="92500" lnSpcReduction="20000"/>
          </a:bodyPr>
          <a:lstStyle/>
          <a:p>
            <a:r>
              <a:rPr lang="en-GB" dirty="0" smtClean="0"/>
              <a:t>The approach </a:t>
            </a:r>
            <a:r>
              <a:rPr lang="en-GB" dirty="0"/>
              <a:t>taken </a:t>
            </a:r>
            <a:r>
              <a:rPr lang="en-GB" dirty="0" smtClean="0"/>
              <a:t>does </a:t>
            </a:r>
            <a:r>
              <a:rPr lang="en-GB" dirty="0"/>
              <a:t>not inflate tester </a:t>
            </a:r>
            <a:r>
              <a:rPr lang="en-GB" dirty="0" smtClean="0"/>
              <a:t>contribution</a:t>
            </a:r>
          </a:p>
          <a:p>
            <a:endParaRPr lang="en-GB" dirty="0" smtClean="0"/>
          </a:p>
          <a:p>
            <a:r>
              <a:rPr lang="en-GB" dirty="0" smtClean="0"/>
              <a:t>A scenario </a:t>
            </a:r>
            <a:r>
              <a:rPr lang="en-GB" dirty="0"/>
              <a:t>where tester contribution would be expected to be </a:t>
            </a:r>
            <a:r>
              <a:rPr lang="en-GB" dirty="0" smtClean="0"/>
              <a:t>negligible</a:t>
            </a:r>
            <a:endParaRPr lang="es-ES_tradnl" dirty="0"/>
          </a:p>
          <a:p>
            <a:pPr lvl="1"/>
            <a:r>
              <a:rPr lang="en-GB" dirty="0"/>
              <a:t>Subjects are graded on technique </a:t>
            </a:r>
            <a:r>
              <a:rPr lang="en-GB" dirty="0" smtClean="0"/>
              <a:t>application</a:t>
            </a:r>
          </a:p>
          <a:p>
            <a:pPr lvl="2"/>
            <a:r>
              <a:rPr lang="en-GB" dirty="0"/>
              <a:t>C</a:t>
            </a:r>
            <a:r>
              <a:rPr lang="en-GB" dirty="0" smtClean="0"/>
              <a:t>onformance </a:t>
            </a:r>
            <a:r>
              <a:rPr lang="en-GB" dirty="0"/>
              <a:t>to </a:t>
            </a:r>
            <a:r>
              <a:rPr lang="en-GB" dirty="0" smtClean="0"/>
              <a:t>technique’s strategy </a:t>
            </a:r>
            <a:r>
              <a:rPr lang="en-GB" dirty="0"/>
              <a:t>should be </a:t>
            </a:r>
            <a:r>
              <a:rPr lang="en-GB" dirty="0" smtClean="0"/>
              <a:t>high</a:t>
            </a:r>
            <a:endParaRPr lang="en-GB" dirty="0"/>
          </a:p>
          <a:p>
            <a:pPr lvl="3"/>
            <a:r>
              <a:rPr lang="en-GB" dirty="0" smtClean="0"/>
              <a:t>but </a:t>
            </a:r>
            <a:r>
              <a:rPr lang="en-GB" dirty="0"/>
              <a:t>it is </a:t>
            </a:r>
            <a:r>
              <a:rPr lang="en-GB" dirty="0" smtClean="0"/>
              <a:t>not</a:t>
            </a:r>
            <a:endParaRPr lang="es-ES_tradnl" dirty="0"/>
          </a:p>
          <a:p>
            <a:pPr lvl="1"/>
            <a:r>
              <a:rPr lang="en-GB" dirty="0"/>
              <a:t>Programs are </a:t>
            </a:r>
            <a:r>
              <a:rPr lang="en-GB" dirty="0" smtClean="0"/>
              <a:t>simple</a:t>
            </a:r>
          </a:p>
          <a:p>
            <a:pPr lvl="2"/>
            <a:r>
              <a:rPr lang="en-GB" dirty="0"/>
              <a:t>T</a:t>
            </a:r>
            <a:r>
              <a:rPr lang="en-GB" dirty="0" smtClean="0"/>
              <a:t>he </a:t>
            </a:r>
            <a:r>
              <a:rPr lang="en-GB" dirty="0"/>
              <a:t>application of the techniques to these programs should cause no </a:t>
            </a:r>
            <a:r>
              <a:rPr lang="en-GB" dirty="0" smtClean="0"/>
              <a:t>problems</a:t>
            </a:r>
            <a:endParaRPr lang="en-GB" dirty="0"/>
          </a:p>
          <a:p>
            <a:pPr lvl="3"/>
            <a:r>
              <a:rPr lang="en-GB" dirty="0" smtClean="0"/>
              <a:t>but </a:t>
            </a:r>
            <a:r>
              <a:rPr lang="en-GB" dirty="0"/>
              <a:t>it </a:t>
            </a:r>
            <a:r>
              <a:rPr lang="en-GB" dirty="0" smtClean="0"/>
              <a:t>does</a:t>
            </a:r>
            <a:endParaRPr lang="es-ES_tradnl" dirty="0"/>
          </a:p>
          <a:p>
            <a:pPr lvl="1"/>
            <a:r>
              <a:rPr lang="en-GB" dirty="0"/>
              <a:t>Subjects are </a:t>
            </a:r>
            <a:r>
              <a:rPr lang="en-GB" dirty="0" smtClean="0"/>
              <a:t>inexperienced</a:t>
            </a:r>
          </a:p>
          <a:p>
            <a:pPr lvl="2"/>
            <a:r>
              <a:rPr lang="en-GB" dirty="0"/>
              <a:t>T</a:t>
            </a:r>
            <a:r>
              <a:rPr lang="en-GB" dirty="0" smtClean="0"/>
              <a:t>hey </a:t>
            </a:r>
            <a:r>
              <a:rPr lang="en-GB" dirty="0"/>
              <a:t>should make little or no </a:t>
            </a:r>
            <a:r>
              <a:rPr lang="en-GB" dirty="0" smtClean="0"/>
              <a:t>contribution</a:t>
            </a:r>
            <a:endParaRPr lang="en-GB" dirty="0"/>
          </a:p>
          <a:p>
            <a:pPr lvl="3"/>
            <a:r>
              <a:rPr lang="en-GB" dirty="0" smtClean="0"/>
              <a:t>but </a:t>
            </a:r>
            <a:r>
              <a:rPr lang="en-GB" dirty="0"/>
              <a:t>they </a:t>
            </a:r>
            <a:r>
              <a:rPr lang="en-GB" dirty="0" smtClean="0"/>
              <a:t>do</a:t>
            </a:r>
            <a:endParaRPr lang="es-ES_tradnl" dirty="0"/>
          </a:p>
          <a:p>
            <a:endParaRPr lang="es-ES" dirty="0"/>
          </a:p>
        </p:txBody>
      </p:sp>
    </p:spTree>
    <p:extLst>
      <p:ext uri="{BB962C8B-B14F-4D97-AF65-F5344CB8AC3E}">
        <p14:creationId xmlns:p14="http://schemas.microsoft.com/office/powerpoint/2010/main" val="1905907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Concepts</a:t>
            </a:r>
            <a:endParaRPr lang="es-ES" dirty="0"/>
          </a:p>
        </p:txBody>
      </p:sp>
      <p:sp>
        <p:nvSpPr>
          <p:cNvPr id="3" name="Marcador de contenido 2"/>
          <p:cNvSpPr>
            <a:spLocks noGrp="1"/>
          </p:cNvSpPr>
          <p:nvPr>
            <p:ph idx="1"/>
          </p:nvPr>
        </p:nvSpPr>
        <p:spPr/>
        <p:txBody>
          <a:bodyPr>
            <a:normAutofit fontScale="92500" lnSpcReduction="10000"/>
          </a:bodyPr>
          <a:lstStyle/>
          <a:p>
            <a:r>
              <a:rPr lang="en-GB" dirty="0"/>
              <a:t>T</a:t>
            </a:r>
            <a:r>
              <a:rPr lang="en-GB" dirty="0" smtClean="0"/>
              <a:t>heoretical effectiveness</a:t>
            </a:r>
            <a:endParaRPr lang="en-GB" dirty="0"/>
          </a:p>
          <a:p>
            <a:pPr marL="594360" lvl="2" indent="0">
              <a:buNone/>
            </a:pPr>
            <a:r>
              <a:rPr lang="en-GB" dirty="0"/>
              <a:t>H</a:t>
            </a:r>
            <a:r>
              <a:rPr lang="en-GB" dirty="0" smtClean="0"/>
              <a:t>ow </a:t>
            </a:r>
            <a:r>
              <a:rPr lang="en-GB" dirty="0"/>
              <a:t>likely a </a:t>
            </a:r>
            <a:r>
              <a:rPr lang="en-GB" dirty="0" smtClean="0"/>
              <a:t>tester applying strictly a technique’s prescribed strategy is </a:t>
            </a:r>
            <a:r>
              <a:rPr lang="en-GB" dirty="0"/>
              <a:t>to generate a test case that exercises </a:t>
            </a:r>
            <a:r>
              <a:rPr lang="en-GB" dirty="0" smtClean="0"/>
              <a:t>certain fault</a:t>
            </a:r>
          </a:p>
          <a:p>
            <a:pPr marL="594360" lvl="2" indent="0">
              <a:buNone/>
            </a:pPr>
            <a:endParaRPr lang="en-GB" sz="500" dirty="0"/>
          </a:p>
          <a:p>
            <a:r>
              <a:rPr lang="en-GB" dirty="0"/>
              <a:t>O</a:t>
            </a:r>
            <a:r>
              <a:rPr lang="en-GB" dirty="0" smtClean="0"/>
              <a:t>bserved </a:t>
            </a:r>
            <a:r>
              <a:rPr lang="en-GB" dirty="0"/>
              <a:t>effectiveness</a:t>
            </a:r>
          </a:p>
          <a:p>
            <a:pPr marL="594360" lvl="2" indent="0">
              <a:buNone/>
            </a:pPr>
            <a:r>
              <a:rPr lang="en-GB" dirty="0" smtClean="0"/>
              <a:t>Empirical study where </a:t>
            </a:r>
            <a:r>
              <a:rPr lang="en-GB" dirty="0"/>
              <a:t>the techniques are applied by master’s </a:t>
            </a:r>
            <a:r>
              <a:rPr lang="en-GB" dirty="0" smtClean="0"/>
              <a:t>students</a:t>
            </a:r>
          </a:p>
          <a:p>
            <a:pPr marL="594360" lvl="2" indent="0">
              <a:buNone/>
            </a:pPr>
            <a:endParaRPr lang="en-GB" sz="500" dirty="0" smtClean="0"/>
          </a:p>
          <a:p>
            <a:r>
              <a:rPr lang="en-GB" dirty="0" smtClean="0"/>
              <a:t> Tester </a:t>
            </a:r>
            <a:r>
              <a:rPr lang="en-GB" dirty="0"/>
              <a:t>contribution</a:t>
            </a:r>
          </a:p>
          <a:p>
            <a:pPr marL="594360" lvl="2" indent="0">
              <a:buNone/>
            </a:pPr>
            <a:r>
              <a:rPr lang="en-GB" dirty="0"/>
              <a:t>D</a:t>
            </a:r>
            <a:r>
              <a:rPr lang="en-GB" dirty="0" smtClean="0"/>
              <a:t>ifference </a:t>
            </a:r>
            <a:r>
              <a:rPr lang="en-GB" dirty="0"/>
              <a:t>between theoretical and observed effectiveness </a:t>
            </a:r>
            <a:endParaRPr lang="en-GB" dirty="0" smtClean="0"/>
          </a:p>
          <a:p>
            <a:pPr marL="594360" lvl="2" indent="0">
              <a:buNone/>
            </a:pPr>
            <a:endParaRPr lang="en-GB" sz="900" dirty="0" smtClean="0"/>
          </a:p>
          <a:p>
            <a:pPr marL="406400" indent="-342900"/>
            <a:r>
              <a:rPr lang="en-GB" dirty="0"/>
              <a:t>N</a:t>
            </a:r>
            <a:r>
              <a:rPr lang="en-GB" dirty="0" smtClean="0"/>
              <a:t>ature </a:t>
            </a:r>
            <a:r>
              <a:rPr lang="en-GB" dirty="0"/>
              <a:t>of </a:t>
            </a:r>
            <a:r>
              <a:rPr lang="en-GB" dirty="0" smtClean="0"/>
              <a:t>tester contribution</a:t>
            </a:r>
            <a:endParaRPr lang="en-GB" dirty="0"/>
          </a:p>
          <a:p>
            <a:pPr marL="594360" lvl="2" indent="0">
              <a:buNone/>
            </a:pPr>
            <a:r>
              <a:rPr lang="en-GB" dirty="0"/>
              <a:t>Q</a:t>
            </a:r>
            <a:r>
              <a:rPr lang="en-GB" dirty="0" smtClean="0"/>
              <a:t>ualitative </a:t>
            </a:r>
            <a:r>
              <a:rPr lang="en-GB" dirty="0"/>
              <a:t>empirical study in which we ask </a:t>
            </a:r>
            <a:r>
              <a:rPr lang="en-GB" dirty="0" smtClean="0"/>
              <a:t>subjects to </a:t>
            </a:r>
            <a:r>
              <a:rPr lang="en-GB" dirty="0"/>
              <a:t>explain why they do or do not detect each seeded fault</a:t>
            </a:r>
          </a:p>
          <a:p>
            <a:endParaRPr lang="es-ES" dirty="0"/>
          </a:p>
        </p:txBody>
      </p:sp>
    </p:spTree>
    <p:extLst>
      <p:ext uri="{BB962C8B-B14F-4D97-AF65-F5344CB8AC3E}">
        <p14:creationId xmlns:p14="http://schemas.microsoft.com/office/powerpoint/2010/main" val="2731175975"/>
      </p:ext>
    </p:extLst>
  </p:cSld>
  <p:clrMapOvr>
    <a:masterClrMapping/>
  </p:clrMapOvr>
  <mc:AlternateContent xmlns:mc="http://schemas.openxmlformats.org/markup-compatibility/2006" xmlns:p14="http://schemas.microsoft.com/office/powerpoint/2010/main">
    <mc:Choice Requires="p14">
      <p:transition spd="slow" p14:dur="2000" advTm="43880"/>
    </mc:Choice>
    <mc:Fallback xmlns="">
      <p:transition xmlns:p14="http://schemas.microsoft.com/office/powerpoint/2010/main" spd="slow" advTm="4388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Practical</a:t>
            </a:r>
            <a:r>
              <a:rPr lang="es-ES" dirty="0" smtClean="0"/>
              <a:t> </a:t>
            </a:r>
            <a:r>
              <a:rPr lang="es-ES" dirty="0" err="1" smtClean="0"/>
              <a:t>Recommnedations</a:t>
            </a:r>
            <a:endParaRPr lang="es-ES" dirty="0"/>
          </a:p>
        </p:txBody>
      </p:sp>
      <p:sp>
        <p:nvSpPr>
          <p:cNvPr id="3" name="Marcador de contenido 2"/>
          <p:cNvSpPr>
            <a:spLocks noGrp="1"/>
          </p:cNvSpPr>
          <p:nvPr>
            <p:ph idx="1"/>
          </p:nvPr>
        </p:nvSpPr>
        <p:spPr/>
        <p:txBody>
          <a:bodyPr>
            <a:normAutofit fontScale="92500" lnSpcReduction="20000"/>
          </a:bodyPr>
          <a:lstStyle/>
          <a:p>
            <a:r>
              <a:rPr lang="en-GB" dirty="0" smtClean="0"/>
              <a:t>Testers tend </a:t>
            </a:r>
            <a:r>
              <a:rPr lang="en-GB" dirty="0"/>
              <a:t>to apply techniques </a:t>
            </a:r>
            <a:r>
              <a:rPr lang="en-GB" dirty="0" smtClean="0"/>
              <a:t>poorly</a:t>
            </a:r>
            <a:endParaRPr lang="en-GB" dirty="0"/>
          </a:p>
          <a:p>
            <a:pPr lvl="1"/>
            <a:r>
              <a:rPr lang="en-GB" dirty="0"/>
              <a:t>Exploiting people’s diversity makes testing more </a:t>
            </a:r>
            <a:r>
              <a:rPr lang="en-GB" dirty="0" smtClean="0"/>
              <a:t>effective</a:t>
            </a:r>
          </a:p>
          <a:p>
            <a:pPr lvl="1"/>
            <a:r>
              <a:rPr lang="en-GB" dirty="0"/>
              <a:t>D</a:t>
            </a:r>
            <a:r>
              <a:rPr lang="en-GB" dirty="0" smtClean="0"/>
              <a:t>ifferent </a:t>
            </a:r>
            <a:r>
              <a:rPr lang="en-GB" dirty="0"/>
              <a:t>testers make different mistakes </a:t>
            </a:r>
            <a:endParaRPr lang="en-GB" dirty="0" smtClean="0"/>
          </a:p>
          <a:p>
            <a:pPr lvl="1"/>
            <a:r>
              <a:rPr lang="en-GB" dirty="0" smtClean="0"/>
              <a:t>Two </a:t>
            </a:r>
            <a:r>
              <a:rPr lang="en-GB" dirty="0"/>
              <a:t>testers applying </a:t>
            </a:r>
            <a:r>
              <a:rPr lang="en-GB" dirty="0" smtClean="0"/>
              <a:t>same </a:t>
            </a:r>
            <a:r>
              <a:rPr lang="en-GB" dirty="0"/>
              <a:t>technique on </a:t>
            </a:r>
            <a:r>
              <a:rPr lang="en-GB" dirty="0" smtClean="0"/>
              <a:t>same </a:t>
            </a:r>
            <a:r>
              <a:rPr lang="en-GB" dirty="0"/>
              <a:t>code will find more defects than one tester taking twice as long to apply a </a:t>
            </a:r>
            <a:r>
              <a:rPr lang="en-GB" dirty="0" smtClean="0"/>
              <a:t>technique</a:t>
            </a:r>
          </a:p>
          <a:p>
            <a:pPr lvl="1"/>
            <a:endParaRPr lang="en-GB" dirty="0" smtClean="0"/>
          </a:p>
          <a:p>
            <a:r>
              <a:rPr lang="en-GB" dirty="0" smtClean="0"/>
              <a:t>Testers </a:t>
            </a:r>
            <a:r>
              <a:rPr lang="en-GB" dirty="0"/>
              <a:t>usually complement </a:t>
            </a:r>
            <a:r>
              <a:rPr lang="en-GB" dirty="0" smtClean="0"/>
              <a:t>white box testing techniques with </a:t>
            </a:r>
            <a:r>
              <a:rPr lang="en-GB" dirty="0"/>
              <a:t>intuitive code </a:t>
            </a:r>
            <a:r>
              <a:rPr lang="en-GB" dirty="0" smtClean="0"/>
              <a:t>review</a:t>
            </a:r>
          </a:p>
          <a:p>
            <a:pPr lvl="1"/>
            <a:r>
              <a:rPr lang="en-GB" dirty="0" smtClean="0"/>
              <a:t>Train testers in </a:t>
            </a:r>
            <a:r>
              <a:rPr lang="en-GB" dirty="0"/>
              <a:t>code review techniques since it will improve these intuitive accessory </a:t>
            </a:r>
            <a:r>
              <a:rPr lang="en-GB" dirty="0" smtClean="0"/>
              <a:t>activities</a:t>
            </a:r>
            <a:endParaRPr lang="es-ES_tradnl" dirty="0"/>
          </a:p>
          <a:p>
            <a:endParaRPr lang="es-ES" dirty="0"/>
          </a:p>
        </p:txBody>
      </p:sp>
    </p:spTree>
    <p:extLst>
      <p:ext uri="{BB962C8B-B14F-4D97-AF65-F5344CB8AC3E}">
        <p14:creationId xmlns:p14="http://schemas.microsoft.com/office/powerpoint/2010/main" val="34886200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Generalization</a:t>
            </a:r>
            <a:r>
              <a:rPr lang="es-ES" dirty="0" smtClean="0"/>
              <a:t> </a:t>
            </a:r>
            <a:r>
              <a:rPr lang="es-ES" dirty="0" err="1"/>
              <a:t>Warnings</a:t>
            </a:r>
            <a:r>
              <a:rPr lang="es-ES" dirty="0"/>
              <a:t> </a:t>
            </a:r>
          </a:p>
        </p:txBody>
      </p:sp>
      <p:sp>
        <p:nvSpPr>
          <p:cNvPr id="3" name="Marcador de contenido 2"/>
          <p:cNvSpPr>
            <a:spLocks noGrp="1"/>
          </p:cNvSpPr>
          <p:nvPr>
            <p:ph idx="1"/>
          </p:nvPr>
        </p:nvSpPr>
        <p:spPr>
          <a:xfrm>
            <a:off x="457199" y="1646237"/>
            <a:ext cx="8491147" cy="4526280"/>
          </a:xfrm>
        </p:spPr>
        <p:txBody>
          <a:bodyPr>
            <a:normAutofit fontScale="85000" lnSpcReduction="20000"/>
          </a:bodyPr>
          <a:lstStyle/>
          <a:p>
            <a:pPr lvl="0"/>
            <a:r>
              <a:rPr lang="en-GB" dirty="0" smtClean="0"/>
              <a:t>We use junior testers, experienced testers</a:t>
            </a:r>
          </a:p>
          <a:p>
            <a:pPr lvl="1"/>
            <a:r>
              <a:rPr lang="en-GB" dirty="0"/>
              <a:t>M</a:t>
            </a:r>
            <a:r>
              <a:rPr lang="en-GB" dirty="0" smtClean="0"/>
              <a:t>ight contribute more as they have more software </a:t>
            </a:r>
            <a:r>
              <a:rPr lang="en-GB" dirty="0"/>
              <a:t>development and testing </a:t>
            </a:r>
            <a:r>
              <a:rPr lang="en-GB" dirty="0" smtClean="0"/>
              <a:t>experience</a:t>
            </a:r>
          </a:p>
          <a:p>
            <a:pPr lvl="1"/>
            <a:r>
              <a:rPr lang="en-GB" dirty="0"/>
              <a:t>C</a:t>
            </a:r>
            <a:r>
              <a:rPr lang="en-GB" dirty="0" smtClean="0"/>
              <a:t>onformance </a:t>
            </a:r>
            <a:r>
              <a:rPr lang="en-GB" dirty="0"/>
              <a:t>to the techniques’ prescribed strategy could differ from students</a:t>
            </a:r>
            <a:r>
              <a:rPr lang="en-GB" dirty="0" smtClean="0"/>
              <a:t>’</a:t>
            </a:r>
          </a:p>
          <a:p>
            <a:pPr lvl="2"/>
            <a:r>
              <a:rPr lang="en-GB" dirty="0"/>
              <a:t>B</a:t>
            </a:r>
            <a:r>
              <a:rPr lang="en-GB" dirty="0" smtClean="0"/>
              <a:t>etter or worse?</a:t>
            </a:r>
          </a:p>
          <a:p>
            <a:pPr marL="630936" lvl="2" indent="0">
              <a:buNone/>
            </a:pPr>
            <a:endParaRPr lang="es-ES_tradnl" dirty="0"/>
          </a:p>
          <a:p>
            <a:pPr lvl="0"/>
            <a:r>
              <a:rPr lang="en-GB" dirty="0" smtClean="0"/>
              <a:t>We use 3 programs, for larger programs</a:t>
            </a:r>
          </a:p>
          <a:p>
            <a:pPr lvl="1"/>
            <a:r>
              <a:rPr lang="en-GB" dirty="0" smtClean="0"/>
              <a:t>Testers</a:t>
            </a:r>
            <a:r>
              <a:rPr lang="en-GB" dirty="0"/>
              <a:t>’ conformance to the technique’s prescribed </a:t>
            </a:r>
            <a:r>
              <a:rPr lang="en-GB" dirty="0" smtClean="0"/>
              <a:t>strategy </a:t>
            </a:r>
            <a:r>
              <a:rPr lang="en-GB" dirty="0"/>
              <a:t>would expect to be </a:t>
            </a:r>
            <a:r>
              <a:rPr lang="en-GB" dirty="0" smtClean="0"/>
              <a:t>worse</a:t>
            </a:r>
            <a:endParaRPr lang="en-GB" dirty="0"/>
          </a:p>
          <a:p>
            <a:pPr lvl="1"/>
            <a:endParaRPr lang="es-ES_tradnl" dirty="0"/>
          </a:p>
          <a:p>
            <a:pPr lvl="0"/>
            <a:r>
              <a:rPr lang="en-GB" dirty="0"/>
              <a:t>N</a:t>
            </a:r>
            <a:r>
              <a:rPr lang="en-GB" dirty="0" smtClean="0"/>
              <a:t>o </a:t>
            </a:r>
            <a:r>
              <a:rPr lang="en-GB" dirty="0"/>
              <a:t>dynamic analyser is used to apply branch </a:t>
            </a:r>
            <a:r>
              <a:rPr lang="en-GB" dirty="0" smtClean="0"/>
              <a:t>testing</a:t>
            </a:r>
          </a:p>
          <a:p>
            <a:pPr lvl="0"/>
            <a:endParaRPr lang="es-ES_tradnl" dirty="0"/>
          </a:p>
          <a:p>
            <a:pPr marL="0" indent="0">
              <a:buNone/>
            </a:pPr>
            <a:endParaRPr lang="es-ES" dirty="0"/>
          </a:p>
        </p:txBody>
      </p:sp>
    </p:spTree>
    <p:extLst>
      <p:ext uri="{BB962C8B-B14F-4D97-AF65-F5344CB8AC3E}">
        <p14:creationId xmlns:p14="http://schemas.microsoft.com/office/powerpoint/2010/main" val="270738637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b="1" dirty="0">
                <a:effectLst/>
              </a:rPr>
              <a:t>Tester Contribution to Testing </a:t>
            </a:r>
            <a:r>
              <a:rPr lang="en-GB" b="1" dirty="0" smtClean="0">
                <a:effectLst/>
              </a:rPr>
              <a:t>Effectiveness</a:t>
            </a:r>
            <a:br>
              <a:rPr lang="en-GB" b="1" dirty="0" smtClean="0">
                <a:effectLst/>
              </a:rPr>
            </a:br>
            <a:r>
              <a:rPr lang="en-GB" sz="3600" b="1" dirty="0" smtClean="0">
                <a:effectLst/>
              </a:rPr>
              <a:t>An </a:t>
            </a:r>
            <a:r>
              <a:rPr lang="en-GB" sz="3600" b="1" dirty="0">
                <a:effectLst/>
              </a:rPr>
              <a:t>Empirical R</a:t>
            </a:r>
            <a:r>
              <a:rPr lang="en-GB" sz="3600" b="1" dirty="0" smtClean="0">
                <a:effectLst/>
              </a:rPr>
              <a:t>esearch</a:t>
            </a:r>
            <a:endParaRPr lang="es-ES" sz="4000" dirty="0"/>
          </a:p>
        </p:txBody>
      </p:sp>
      <p:sp>
        <p:nvSpPr>
          <p:cNvPr id="3" name="Subtítulo 2"/>
          <p:cNvSpPr>
            <a:spLocks noGrp="1"/>
          </p:cNvSpPr>
          <p:nvPr>
            <p:ph type="subTitle" idx="1"/>
          </p:nvPr>
        </p:nvSpPr>
        <p:spPr>
          <a:xfrm>
            <a:off x="1620409" y="2819400"/>
            <a:ext cx="7073425" cy="1752600"/>
          </a:xfrm>
        </p:spPr>
        <p:txBody>
          <a:bodyPr/>
          <a:lstStyle/>
          <a:p>
            <a:r>
              <a:rPr lang="es-ES" dirty="0" smtClean="0"/>
              <a:t>Natalia Juristo</a:t>
            </a:r>
          </a:p>
          <a:p>
            <a:r>
              <a:rPr lang="es-ES" dirty="0" smtClean="0"/>
              <a:t>Universidad Politécnica de Madrid</a:t>
            </a:r>
            <a:endParaRPr lang="es-ES" dirty="0"/>
          </a:p>
        </p:txBody>
      </p:sp>
      <p:pic>
        <p:nvPicPr>
          <p:cNvPr id="4" name="Sonid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698188362"/>
      </p:ext>
    </p:extLst>
  </p:cSld>
  <p:clrMapOvr>
    <a:masterClrMapping/>
  </p:clrMapOvr>
  <mc:AlternateContent xmlns:mc="http://schemas.openxmlformats.org/markup-compatibility/2006" xmlns:p14="http://schemas.microsoft.com/office/powerpoint/2010/main">
    <mc:Choice Requires="p14">
      <p:transition spd="slow" p14:dur="2000" advTm="47102"/>
    </mc:Choice>
    <mc:Fallback xmlns="">
      <p:transition xmlns:p14="http://schemas.microsoft.com/office/powerpoint/2010/main" spd="slow" advTm="4710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Calculator Code</a:t>
            </a:r>
            <a:endParaRPr lang="en-US" dirty="0"/>
          </a:p>
        </p:txBody>
      </p:sp>
      <p:sp>
        <p:nvSpPr>
          <p:cNvPr id="3" name="Marcador de contenido 2"/>
          <p:cNvSpPr>
            <a:spLocks noGrp="1"/>
          </p:cNvSpPr>
          <p:nvPr>
            <p:ph idx="1"/>
          </p:nvPr>
        </p:nvSpPr>
        <p:spPr>
          <a:xfrm>
            <a:off x="457200" y="1485487"/>
            <a:ext cx="8229600" cy="4526280"/>
          </a:xfrm>
        </p:spPr>
        <p:txBody>
          <a:bodyPr>
            <a:normAutofit fontScale="25000" lnSpcReduction="20000"/>
          </a:bodyPr>
          <a:lstStyle/>
          <a:p>
            <a:pPr marL="0" indent="0">
              <a:buNone/>
            </a:pPr>
            <a:r>
              <a:rPr lang="en-GB" sz="4000" dirty="0" smtClean="0"/>
              <a:t>#</a:t>
            </a:r>
            <a:r>
              <a:rPr lang="en-GB" sz="4000" dirty="0"/>
              <a:t>include &lt;</a:t>
            </a:r>
            <a:r>
              <a:rPr lang="en-GB" sz="4000" dirty="0" err="1"/>
              <a:t>stdio.h</a:t>
            </a:r>
            <a:r>
              <a:rPr lang="en-GB" sz="4000" dirty="0"/>
              <a:t>&gt;</a:t>
            </a:r>
            <a:endParaRPr lang="es-ES_tradnl" sz="4000" dirty="0"/>
          </a:p>
          <a:p>
            <a:pPr marL="0" indent="0">
              <a:buNone/>
            </a:pPr>
            <a:r>
              <a:rPr lang="en-GB" sz="4000" dirty="0"/>
              <a:t>#include &lt;</a:t>
            </a:r>
            <a:r>
              <a:rPr lang="en-GB" sz="4000" dirty="0" err="1"/>
              <a:t>stdlib.h</a:t>
            </a:r>
            <a:r>
              <a:rPr lang="en-GB" sz="4000" dirty="0"/>
              <a:t>&gt;</a:t>
            </a:r>
            <a:endParaRPr lang="es-ES_tradnl" sz="4000" dirty="0"/>
          </a:p>
          <a:p>
            <a:pPr marL="0" indent="0">
              <a:buNone/>
            </a:pPr>
            <a:r>
              <a:rPr lang="en-GB" sz="4000" dirty="0"/>
              <a:t>#define NBUF 81</a:t>
            </a:r>
            <a:endParaRPr lang="es-ES_tradnl" sz="4000" dirty="0"/>
          </a:p>
          <a:p>
            <a:pPr marL="0" indent="0">
              <a:buNone/>
            </a:pPr>
            <a:r>
              <a:rPr lang="en-GB" sz="4000" dirty="0"/>
              <a:t> </a:t>
            </a:r>
            <a:endParaRPr lang="es-ES_tradnl" sz="4000" dirty="0"/>
          </a:p>
          <a:p>
            <a:pPr marL="0" indent="0">
              <a:buNone/>
            </a:pPr>
            <a:r>
              <a:rPr lang="en-GB" sz="4000" dirty="0" err="1"/>
              <a:t>int</a:t>
            </a:r>
            <a:r>
              <a:rPr lang="en-GB" sz="4000" dirty="0"/>
              <a:t> main ()</a:t>
            </a:r>
            <a:endParaRPr lang="es-ES_tradnl" sz="4000" dirty="0"/>
          </a:p>
          <a:p>
            <a:pPr marL="0" indent="0">
              <a:buNone/>
            </a:pPr>
            <a:r>
              <a:rPr lang="en-GB" sz="4000" dirty="0"/>
              <a:t>{</a:t>
            </a:r>
            <a:endParaRPr lang="es-ES_tradnl" sz="4000" dirty="0"/>
          </a:p>
          <a:p>
            <a:pPr marL="0" indent="0">
              <a:buNone/>
            </a:pPr>
            <a:r>
              <a:rPr lang="en-GB" sz="4000" dirty="0"/>
              <a:t>  char </a:t>
            </a:r>
            <a:r>
              <a:rPr lang="en-GB" sz="4000" dirty="0" err="1"/>
              <a:t>strOpA</a:t>
            </a:r>
            <a:r>
              <a:rPr lang="en-GB" sz="4000" dirty="0"/>
              <a:t>[NBUF], </a:t>
            </a:r>
            <a:r>
              <a:rPr lang="en-GB" sz="4000" dirty="0" err="1"/>
              <a:t>strOp</a:t>
            </a:r>
            <a:r>
              <a:rPr lang="en-GB" sz="4000" dirty="0"/>
              <a:t>[NBUF], </a:t>
            </a:r>
            <a:r>
              <a:rPr lang="en-GB" sz="4000" dirty="0" err="1"/>
              <a:t>strOpB</a:t>
            </a:r>
            <a:r>
              <a:rPr lang="en-GB" sz="4000" dirty="0"/>
              <a:t>[NBUF];</a:t>
            </a:r>
            <a:endParaRPr lang="es-ES_tradnl" sz="4000" dirty="0"/>
          </a:p>
          <a:p>
            <a:pPr marL="0" indent="0">
              <a:buNone/>
            </a:pPr>
            <a:r>
              <a:rPr lang="en-GB" sz="4000" dirty="0"/>
              <a:t>  double </a:t>
            </a:r>
            <a:r>
              <a:rPr lang="en-GB" sz="4000" dirty="0" err="1"/>
              <a:t>fA</a:t>
            </a:r>
            <a:r>
              <a:rPr lang="en-GB" sz="4000" dirty="0"/>
              <a:t>, </a:t>
            </a:r>
            <a:r>
              <a:rPr lang="en-GB" sz="4000" dirty="0" err="1"/>
              <a:t>fB</a:t>
            </a:r>
            <a:r>
              <a:rPr lang="en-GB" sz="4000" dirty="0"/>
              <a:t>, </a:t>
            </a:r>
            <a:r>
              <a:rPr lang="en-GB" sz="4000" dirty="0" err="1"/>
              <a:t>fRes</a:t>
            </a:r>
            <a:r>
              <a:rPr lang="en-GB" sz="4000" dirty="0"/>
              <a:t>;</a:t>
            </a:r>
            <a:endParaRPr lang="es-ES_tradnl" sz="4000" dirty="0"/>
          </a:p>
          <a:p>
            <a:pPr marL="0" indent="0">
              <a:buNone/>
            </a:pPr>
            <a:r>
              <a:rPr lang="en-GB" sz="4000" dirty="0"/>
              <a:t>  char *pa, *</a:t>
            </a:r>
            <a:r>
              <a:rPr lang="en-GB" sz="4000" dirty="0" err="1"/>
              <a:t>pb</a:t>
            </a:r>
            <a:r>
              <a:rPr lang="en-GB" sz="4000" dirty="0"/>
              <a:t>;</a:t>
            </a:r>
            <a:endParaRPr lang="es-ES_tradnl" sz="4000" dirty="0"/>
          </a:p>
          <a:p>
            <a:pPr marL="0" indent="0">
              <a:buNone/>
            </a:pPr>
            <a:r>
              <a:rPr lang="en-GB" sz="4000" dirty="0"/>
              <a:t>  </a:t>
            </a:r>
            <a:r>
              <a:rPr lang="en-GB" sz="4000" dirty="0" err="1"/>
              <a:t>int</a:t>
            </a:r>
            <a:r>
              <a:rPr lang="en-GB" sz="4000" dirty="0"/>
              <a:t> </a:t>
            </a:r>
            <a:r>
              <a:rPr lang="en-GB" sz="4000" dirty="0" err="1"/>
              <a:t>nArgs</a:t>
            </a:r>
            <a:r>
              <a:rPr lang="en-GB" sz="4000" dirty="0"/>
              <a:t>;</a:t>
            </a:r>
            <a:endParaRPr lang="es-ES_tradnl" sz="4000" dirty="0"/>
          </a:p>
          <a:p>
            <a:pPr marL="0" indent="0">
              <a:buNone/>
            </a:pPr>
            <a:r>
              <a:rPr lang="en-GB" sz="4000" dirty="0"/>
              <a:t>  </a:t>
            </a:r>
            <a:endParaRPr lang="es-ES_tradnl" sz="4000" dirty="0"/>
          </a:p>
          <a:p>
            <a:pPr marL="0" indent="0">
              <a:buNone/>
            </a:pPr>
            <a:r>
              <a:rPr lang="en-GB" sz="4000" dirty="0"/>
              <a:t>  while (!</a:t>
            </a:r>
            <a:r>
              <a:rPr lang="en-GB" sz="4000" dirty="0" err="1"/>
              <a:t>feof</a:t>
            </a:r>
            <a:r>
              <a:rPr lang="en-GB" sz="4000" dirty="0"/>
              <a:t>(</a:t>
            </a:r>
            <a:r>
              <a:rPr lang="en-GB" sz="4000" dirty="0" err="1"/>
              <a:t>stdin</a:t>
            </a:r>
            <a:r>
              <a:rPr lang="en-GB" sz="4000" dirty="0"/>
              <a:t>)) {</a:t>
            </a:r>
            <a:endParaRPr lang="es-ES_tradnl" sz="4000" dirty="0"/>
          </a:p>
          <a:p>
            <a:pPr marL="0" indent="0">
              <a:buNone/>
            </a:pPr>
            <a:r>
              <a:rPr lang="en-GB" sz="4000" dirty="0"/>
              <a:t>    </a:t>
            </a:r>
            <a:r>
              <a:rPr lang="en-GB" sz="4000" dirty="0" err="1"/>
              <a:t>nArgs</a:t>
            </a:r>
            <a:r>
              <a:rPr lang="en-GB" sz="4000" dirty="0"/>
              <a:t> = </a:t>
            </a:r>
            <a:r>
              <a:rPr lang="en-GB" sz="4000" dirty="0" err="1"/>
              <a:t>nParseInput</a:t>
            </a:r>
            <a:r>
              <a:rPr lang="en-GB" sz="4000" dirty="0"/>
              <a:t> (</a:t>
            </a:r>
            <a:r>
              <a:rPr lang="en-GB" sz="4000" dirty="0" err="1"/>
              <a:t>strOpA</a:t>
            </a:r>
            <a:r>
              <a:rPr lang="en-GB" sz="4000" dirty="0"/>
              <a:t>, </a:t>
            </a:r>
            <a:r>
              <a:rPr lang="en-GB" sz="4000" dirty="0" err="1"/>
              <a:t>strOp</a:t>
            </a:r>
            <a:r>
              <a:rPr lang="en-GB" sz="4000" dirty="0"/>
              <a:t>, </a:t>
            </a:r>
            <a:r>
              <a:rPr lang="en-GB" sz="4000" dirty="0" err="1"/>
              <a:t>strOpB</a:t>
            </a:r>
            <a:r>
              <a:rPr lang="en-GB" sz="4000" dirty="0"/>
              <a:t>);</a:t>
            </a:r>
            <a:endParaRPr lang="es-ES_tradnl" sz="4000" dirty="0"/>
          </a:p>
          <a:p>
            <a:pPr marL="0" indent="0">
              <a:buNone/>
            </a:pPr>
            <a:r>
              <a:rPr lang="en-GB" sz="4000" dirty="0"/>
              <a:t>    if (</a:t>
            </a:r>
            <a:r>
              <a:rPr lang="en-GB" sz="4000" dirty="0" err="1"/>
              <a:t>nArgs</a:t>
            </a:r>
            <a:r>
              <a:rPr lang="en-GB" sz="4000" dirty="0"/>
              <a:t>==0) </a:t>
            </a:r>
            <a:endParaRPr lang="es-ES_tradnl" sz="4000" dirty="0"/>
          </a:p>
          <a:p>
            <a:pPr marL="0" indent="0">
              <a:buNone/>
            </a:pPr>
            <a:r>
              <a:rPr lang="en-GB" sz="4000" dirty="0"/>
              <a:t>    { </a:t>
            </a:r>
            <a:r>
              <a:rPr lang="en-GB" sz="4000" dirty="0" err="1"/>
              <a:t>printf</a:t>
            </a:r>
            <a:r>
              <a:rPr lang="en-GB" sz="4000" dirty="0"/>
              <a:t> ("Too few arguments\n"); continue;}</a:t>
            </a:r>
            <a:endParaRPr lang="es-ES_tradnl" sz="4000" dirty="0"/>
          </a:p>
          <a:p>
            <a:pPr marL="0" indent="0">
              <a:buNone/>
            </a:pPr>
            <a:r>
              <a:rPr lang="en-GB" sz="4000" dirty="0"/>
              <a:t>    if (</a:t>
            </a:r>
            <a:r>
              <a:rPr lang="en-GB" sz="4000" dirty="0" err="1"/>
              <a:t>nArgs</a:t>
            </a:r>
            <a:r>
              <a:rPr lang="en-GB" sz="4000" dirty="0"/>
              <a:t>&gt;=4) </a:t>
            </a:r>
            <a:endParaRPr lang="es-ES_tradnl" sz="4000" dirty="0"/>
          </a:p>
          <a:p>
            <a:pPr marL="0" indent="0">
              <a:buNone/>
            </a:pPr>
            <a:r>
              <a:rPr lang="en-GB" sz="4000" dirty="0"/>
              <a:t>    { </a:t>
            </a:r>
            <a:r>
              <a:rPr lang="en-GB" sz="4000" dirty="0" err="1"/>
              <a:t>printf</a:t>
            </a:r>
            <a:r>
              <a:rPr lang="en-GB" sz="4000" dirty="0"/>
              <a:t> ("Too many arguments\n"); continue;}</a:t>
            </a:r>
            <a:endParaRPr lang="es-ES_tradnl" sz="4000" dirty="0"/>
          </a:p>
          <a:p>
            <a:pPr marL="0" indent="0">
              <a:buNone/>
            </a:pPr>
            <a:r>
              <a:rPr lang="en-GB" sz="4000" dirty="0"/>
              <a:t> </a:t>
            </a:r>
            <a:endParaRPr lang="es-ES_tradnl" sz="4000" dirty="0"/>
          </a:p>
          <a:p>
            <a:pPr marL="0" indent="0">
              <a:buNone/>
            </a:pPr>
            <a:r>
              <a:rPr lang="en-GB" sz="4000" dirty="0"/>
              <a:t>    </a:t>
            </a:r>
            <a:r>
              <a:rPr lang="en-GB" sz="4000" dirty="0" err="1"/>
              <a:t>fA</a:t>
            </a:r>
            <a:r>
              <a:rPr lang="en-GB" sz="4000" dirty="0"/>
              <a:t> = </a:t>
            </a:r>
            <a:r>
              <a:rPr lang="en-GB" sz="4000" dirty="0" err="1"/>
              <a:t>strtod</a:t>
            </a:r>
            <a:r>
              <a:rPr lang="en-GB" sz="4000" dirty="0"/>
              <a:t> (</a:t>
            </a:r>
            <a:r>
              <a:rPr lang="en-GB" sz="4000" dirty="0" err="1"/>
              <a:t>strOpA</a:t>
            </a:r>
            <a:r>
              <a:rPr lang="en-GB" sz="4000" dirty="0"/>
              <a:t>, &amp;pa);</a:t>
            </a:r>
            <a:endParaRPr lang="es-ES_tradnl" sz="4000" dirty="0"/>
          </a:p>
          <a:p>
            <a:pPr marL="0" indent="0">
              <a:buNone/>
            </a:pPr>
            <a:r>
              <a:rPr lang="en-GB" sz="4000" dirty="0"/>
              <a:t>    </a:t>
            </a:r>
            <a:r>
              <a:rPr lang="en-GB" sz="4000" dirty="0" err="1"/>
              <a:t>fB</a:t>
            </a:r>
            <a:r>
              <a:rPr lang="en-GB" sz="4000" dirty="0"/>
              <a:t> = </a:t>
            </a:r>
            <a:r>
              <a:rPr lang="en-GB" sz="4000" dirty="0" err="1"/>
              <a:t>strtod</a:t>
            </a:r>
            <a:r>
              <a:rPr lang="en-GB" sz="4000" dirty="0"/>
              <a:t> (</a:t>
            </a:r>
            <a:r>
              <a:rPr lang="en-GB" sz="4000" dirty="0" err="1"/>
              <a:t>strOpB</a:t>
            </a:r>
            <a:r>
              <a:rPr lang="en-GB" sz="4000" dirty="0"/>
              <a:t>, &amp;</a:t>
            </a:r>
            <a:r>
              <a:rPr lang="en-GB" sz="4000" dirty="0" err="1"/>
              <a:t>pb</a:t>
            </a:r>
            <a:r>
              <a:rPr lang="en-GB" sz="4000" dirty="0"/>
              <a:t>);</a:t>
            </a:r>
            <a:endParaRPr lang="es-ES_tradnl" sz="4000" dirty="0"/>
          </a:p>
          <a:p>
            <a:pPr marL="0" indent="0">
              <a:buNone/>
            </a:pPr>
            <a:r>
              <a:rPr lang="en-GB" sz="4000" dirty="0"/>
              <a:t>    if ((*pa!='\0') || (*</a:t>
            </a:r>
            <a:r>
              <a:rPr lang="en-GB" sz="4000" dirty="0" err="1"/>
              <a:t>pb</a:t>
            </a:r>
            <a:r>
              <a:rPr lang="en-GB" sz="4000" dirty="0"/>
              <a:t>!='\0')) </a:t>
            </a:r>
            <a:endParaRPr lang="es-ES_tradnl" sz="4000" dirty="0"/>
          </a:p>
          <a:p>
            <a:pPr marL="0" indent="0">
              <a:buNone/>
            </a:pPr>
            <a:r>
              <a:rPr lang="en-GB" sz="4000" dirty="0"/>
              <a:t>    { </a:t>
            </a:r>
            <a:r>
              <a:rPr lang="en-GB" sz="4000" dirty="0" err="1"/>
              <a:t>printf</a:t>
            </a:r>
            <a:r>
              <a:rPr lang="en-GB" sz="4000" dirty="0"/>
              <a:t> ("Invalid operands\n"); continue;}</a:t>
            </a:r>
            <a:endParaRPr lang="es-ES_tradnl" sz="4000" dirty="0"/>
          </a:p>
          <a:p>
            <a:pPr marL="0" indent="0">
              <a:buNone/>
            </a:pPr>
            <a:r>
              <a:rPr lang="en-GB" sz="4000" dirty="0"/>
              <a:t> </a:t>
            </a:r>
            <a:endParaRPr lang="es-ES_tradnl" sz="4000" dirty="0"/>
          </a:p>
          <a:p>
            <a:pPr marL="0" indent="0">
              <a:buNone/>
            </a:pPr>
            <a:r>
              <a:rPr lang="en-GB" sz="4000" dirty="0"/>
              <a:t>    if (</a:t>
            </a:r>
            <a:r>
              <a:rPr lang="en-GB" sz="4000" dirty="0" err="1"/>
              <a:t>strlen</a:t>
            </a:r>
            <a:r>
              <a:rPr lang="en-GB" sz="4000" dirty="0"/>
              <a:t>(</a:t>
            </a:r>
            <a:r>
              <a:rPr lang="en-GB" sz="4000" dirty="0" err="1"/>
              <a:t>strOp</a:t>
            </a:r>
            <a:r>
              <a:rPr lang="en-GB" sz="4000" dirty="0"/>
              <a:t>)!=1) </a:t>
            </a:r>
            <a:endParaRPr lang="es-ES_tradnl" sz="4000" dirty="0"/>
          </a:p>
          <a:p>
            <a:pPr marL="0" indent="0">
              <a:buNone/>
            </a:pPr>
            <a:r>
              <a:rPr lang="en-GB" sz="4000" dirty="0"/>
              <a:t>    { </a:t>
            </a:r>
            <a:r>
              <a:rPr lang="en-GB" sz="4000" dirty="0" err="1"/>
              <a:t>printf</a:t>
            </a:r>
            <a:r>
              <a:rPr lang="en-GB" sz="4000" dirty="0"/>
              <a:t>("Invalid operator\n"); continue;</a:t>
            </a:r>
            <a:endParaRPr lang="es-ES_tradnl" sz="4000" dirty="0"/>
          </a:p>
          <a:p>
            <a:pPr marL="0" indent="0">
              <a:buNone/>
            </a:pPr>
            <a:r>
              <a:rPr lang="en-GB" sz="4000" dirty="0"/>
              <a:t>    } else switch (*</a:t>
            </a:r>
            <a:r>
              <a:rPr lang="en-GB" sz="4000" dirty="0" err="1"/>
              <a:t>strOp</a:t>
            </a:r>
            <a:r>
              <a:rPr lang="en-GB" sz="4000" dirty="0"/>
              <a:t>) {</a:t>
            </a:r>
            <a:endParaRPr lang="es-ES_tradnl" sz="4000" dirty="0"/>
          </a:p>
          <a:p>
            <a:pPr marL="0" indent="0">
              <a:buNone/>
            </a:pPr>
            <a:r>
              <a:rPr lang="en-GB" sz="4000" dirty="0"/>
              <a:t>      case '+': { </a:t>
            </a:r>
            <a:r>
              <a:rPr lang="en-GB" sz="4000" dirty="0" err="1"/>
              <a:t>fRes</a:t>
            </a:r>
            <a:r>
              <a:rPr lang="en-GB" sz="4000" dirty="0"/>
              <a:t> = </a:t>
            </a:r>
            <a:r>
              <a:rPr lang="en-GB" sz="4000" dirty="0" err="1"/>
              <a:t>fA</a:t>
            </a:r>
            <a:r>
              <a:rPr lang="en-GB" sz="4000" dirty="0"/>
              <a:t> + </a:t>
            </a:r>
            <a:r>
              <a:rPr lang="en-GB" sz="4000" dirty="0" err="1"/>
              <a:t>fB</a:t>
            </a:r>
            <a:r>
              <a:rPr lang="en-GB" sz="4000" dirty="0"/>
              <a:t>; break; }</a:t>
            </a:r>
            <a:endParaRPr lang="es-ES_tradnl" sz="4000" dirty="0"/>
          </a:p>
          <a:p>
            <a:pPr marL="0" indent="0">
              <a:buNone/>
            </a:pPr>
            <a:r>
              <a:rPr lang="en-GB" sz="4000" dirty="0"/>
              <a:t>      case '-': { </a:t>
            </a:r>
            <a:r>
              <a:rPr lang="en-GB" sz="4000" dirty="0" err="1"/>
              <a:t>fRes</a:t>
            </a:r>
            <a:r>
              <a:rPr lang="en-GB" sz="4000" dirty="0"/>
              <a:t> = </a:t>
            </a:r>
            <a:r>
              <a:rPr lang="en-GB" sz="4000" dirty="0" err="1"/>
              <a:t>fA</a:t>
            </a:r>
            <a:r>
              <a:rPr lang="en-GB" sz="4000" dirty="0"/>
              <a:t> - </a:t>
            </a:r>
            <a:r>
              <a:rPr lang="en-GB" sz="4000" dirty="0" err="1"/>
              <a:t>fB</a:t>
            </a:r>
            <a:r>
              <a:rPr lang="en-GB" sz="4000" dirty="0"/>
              <a:t>; break; }</a:t>
            </a:r>
            <a:endParaRPr lang="es-ES_tradnl" sz="4000" dirty="0"/>
          </a:p>
          <a:p>
            <a:pPr marL="0" indent="0">
              <a:buNone/>
            </a:pPr>
            <a:r>
              <a:rPr lang="en-GB" sz="4000" dirty="0"/>
              <a:t>      case '*': { </a:t>
            </a:r>
            <a:r>
              <a:rPr lang="en-GB" sz="4000" dirty="0" err="1"/>
              <a:t>fRes</a:t>
            </a:r>
            <a:r>
              <a:rPr lang="en-GB" sz="4000" dirty="0"/>
              <a:t> = </a:t>
            </a:r>
            <a:r>
              <a:rPr lang="en-GB" sz="4000" dirty="0" err="1"/>
              <a:t>fA</a:t>
            </a:r>
            <a:r>
              <a:rPr lang="en-GB" sz="4000" dirty="0"/>
              <a:t> * </a:t>
            </a:r>
            <a:r>
              <a:rPr lang="en-GB" sz="4000" dirty="0" err="1"/>
              <a:t>fB</a:t>
            </a:r>
            <a:r>
              <a:rPr lang="en-GB" sz="4000" dirty="0"/>
              <a:t>; break; }</a:t>
            </a:r>
            <a:endParaRPr lang="es-ES_tradnl" sz="4000" dirty="0"/>
          </a:p>
          <a:p>
            <a:pPr marL="0" indent="0">
              <a:buNone/>
            </a:pPr>
            <a:r>
              <a:rPr lang="en-GB" sz="4000" dirty="0"/>
              <a:t>      case '/': {</a:t>
            </a:r>
            <a:endParaRPr lang="es-ES_tradnl" sz="4000" dirty="0"/>
          </a:p>
          <a:p>
            <a:pPr marL="0" indent="0">
              <a:buNone/>
            </a:pPr>
            <a:r>
              <a:rPr lang="en-GB" sz="4000" dirty="0"/>
              <a:t>        if (</a:t>
            </a:r>
            <a:r>
              <a:rPr lang="en-GB" sz="4000" dirty="0" err="1"/>
              <a:t>fB</a:t>
            </a:r>
            <a:r>
              <a:rPr lang="en-GB" sz="4000" dirty="0"/>
              <a:t> == 0.0) </a:t>
            </a:r>
            <a:endParaRPr lang="es-ES_tradnl" sz="4000" dirty="0"/>
          </a:p>
          <a:p>
            <a:pPr marL="0" indent="0">
              <a:buNone/>
            </a:pPr>
            <a:r>
              <a:rPr lang="en-GB" sz="4000" dirty="0"/>
              <a:t>        { </a:t>
            </a:r>
            <a:r>
              <a:rPr lang="en-GB" sz="4000" dirty="0" err="1"/>
              <a:t>printf</a:t>
            </a:r>
            <a:r>
              <a:rPr lang="en-GB" sz="4000" dirty="0"/>
              <a:t> ("Division by zero\n"); continue;</a:t>
            </a:r>
            <a:endParaRPr lang="es-ES_tradnl" sz="4000" dirty="0"/>
          </a:p>
          <a:p>
            <a:pPr marL="0" indent="0">
              <a:buNone/>
            </a:pPr>
            <a:r>
              <a:rPr lang="en-GB" sz="4000" dirty="0"/>
              <a:t>        } else { </a:t>
            </a:r>
            <a:r>
              <a:rPr lang="en-GB" sz="4000" dirty="0" err="1"/>
              <a:t>fRes</a:t>
            </a:r>
            <a:r>
              <a:rPr lang="en-GB" sz="4000" dirty="0"/>
              <a:t> = </a:t>
            </a:r>
            <a:r>
              <a:rPr lang="en-GB" sz="4000" dirty="0" err="1"/>
              <a:t>fA</a:t>
            </a:r>
            <a:r>
              <a:rPr lang="en-GB" sz="4000" dirty="0"/>
              <a:t> / </a:t>
            </a:r>
            <a:r>
              <a:rPr lang="en-GB" sz="4000" dirty="0" err="1"/>
              <a:t>fB</a:t>
            </a:r>
            <a:r>
              <a:rPr lang="en-GB" sz="4000" dirty="0"/>
              <a:t>; }</a:t>
            </a:r>
            <a:endParaRPr lang="es-ES_tradnl" sz="4000" dirty="0"/>
          </a:p>
          <a:p>
            <a:pPr marL="0" indent="0">
              <a:buNone/>
            </a:pPr>
            <a:r>
              <a:rPr lang="en-GB" sz="4000" dirty="0"/>
              <a:t>        break;</a:t>
            </a:r>
            <a:endParaRPr lang="es-ES_tradnl" sz="4000" dirty="0"/>
          </a:p>
          <a:p>
            <a:pPr marL="0" indent="0">
              <a:buNone/>
            </a:pPr>
            <a:r>
              <a:rPr lang="en-GB" sz="4000" dirty="0"/>
              <a:t>      }</a:t>
            </a:r>
            <a:endParaRPr lang="es-ES_tradnl" sz="4000" dirty="0"/>
          </a:p>
          <a:p>
            <a:pPr marL="0" indent="0">
              <a:buNone/>
            </a:pPr>
            <a:r>
              <a:rPr lang="en-GB" sz="4000" dirty="0"/>
              <a:t>      default: {</a:t>
            </a:r>
            <a:endParaRPr lang="es-ES_tradnl" sz="4000" dirty="0"/>
          </a:p>
          <a:p>
            <a:pPr marL="0" indent="0">
              <a:buNone/>
            </a:pPr>
            <a:r>
              <a:rPr lang="en-GB" sz="4000" dirty="0"/>
              <a:t>        </a:t>
            </a:r>
            <a:r>
              <a:rPr lang="en-GB" sz="4000" dirty="0" err="1"/>
              <a:t>printf</a:t>
            </a:r>
            <a:r>
              <a:rPr lang="en-GB" sz="4000" dirty="0"/>
              <a:t> ("Invalid operator\n"); continue;</a:t>
            </a:r>
            <a:endParaRPr lang="es-ES_tradnl" sz="4000" dirty="0"/>
          </a:p>
          <a:p>
            <a:pPr marL="0" indent="0">
              <a:buNone/>
            </a:pPr>
            <a:r>
              <a:rPr lang="en-GB" sz="4000" dirty="0"/>
              <a:t>      }</a:t>
            </a:r>
            <a:endParaRPr lang="es-ES_tradnl" sz="4000" dirty="0"/>
          </a:p>
          <a:p>
            <a:pPr marL="0" indent="0">
              <a:buNone/>
            </a:pPr>
            <a:r>
              <a:rPr lang="en-GB" sz="4000" dirty="0"/>
              <a:t>    }</a:t>
            </a:r>
            <a:endParaRPr lang="es-ES_tradnl" sz="4000" dirty="0"/>
          </a:p>
          <a:p>
            <a:pPr marL="0" indent="0">
              <a:buNone/>
            </a:pPr>
            <a:r>
              <a:rPr lang="en-GB" sz="4000" dirty="0"/>
              <a:t>    </a:t>
            </a:r>
            <a:r>
              <a:rPr lang="en-GB" sz="4000" dirty="0" err="1"/>
              <a:t>printf</a:t>
            </a:r>
            <a:r>
              <a:rPr lang="en-GB" sz="4000" dirty="0"/>
              <a:t> ("%lf %s %lf = %lf\n",</a:t>
            </a:r>
            <a:r>
              <a:rPr lang="en-GB" sz="4000" dirty="0" err="1"/>
              <a:t>fA,strOp,fB,fRes</a:t>
            </a:r>
            <a:r>
              <a:rPr lang="en-GB" sz="4000" dirty="0"/>
              <a:t>);</a:t>
            </a:r>
            <a:endParaRPr lang="es-ES_tradnl" sz="4000" dirty="0"/>
          </a:p>
          <a:p>
            <a:pPr marL="0" indent="0">
              <a:buNone/>
            </a:pPr>
            <a:r>
              <a:rPr lang="en-GB" sz="4000" dirty="0"/>
              <a:t>  }</a:t>
            </a:r>
            <a:endParaRPr lang="es-ES_tradnl" sz="4000" dirty="0"/>
          </a:p>
          <a:p>
            <a:pPr marL="0" indent="0">
              <a:buNone/>
            </a:pPr>
            <a:r>
              <a:rPr lang="en-GB" sz="4000" dirty="0"/>
              <a:t>}</a:t>
            </a:r>
            <a:endParaRPr lang="es-ES_tradnl" sz="4000" dirty="0"/>
          </a:p>
          <a:p>
            <a:endParaRPr lang="en-US" dirty="0"/>
          </a:p>
        </p:txBody>
      </p:sp>
    </p:spTree>
    <p:extLst>
      <p:ext uri="{BB962C8B-B14F-4D97-AF65-F5344CB8AC3E}">
        <p14:creationId xmlns:p14="http://schemas.microsoft.com/office/powerpoint/2010/main" val="16548843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t>Fortunate</a:t>
            </a:r>
            <a:r>
              <a:rPr lang="es-ES" dirty="0"/>
              <a:t> </a:t>
            </a:r>
            <a:r>
              <a:rPr lang="es-ES" dirty="0" err="1"/>
              <a:t>Selections</a:t>
            </a:r>
            <a:endParaRPr lang="es-ES" dirty="0"/>
          </a:p>
        </p:txBody>
      </p:sp>
      <p:sp>
        <p:nvSpPr>
          <p:cNvPr id="3" name="Marcador de contenido 2"/>
          <p:cNvSpPr>
            <a:spLocks noGrp="1"/>
          </p:cNvSpPr>
          <p:nvPr>
            <p:ph idx="1"/>
          </p:nvPr>
        </p:nvSpPr>
        <p:spPr>
          <a:xfrm>
            <a:off x="457200" y="1646236"/>
            <a:ext cx="8229600" cy="4850431"/>
          </a:xfrm>
        </p:spPr>
        <p:txBody>
          <a:bodyPr>
            <a:normAutofit fontScale="70000" lnSpcReduction="20000"/>
          </a:bodyPr>
          <a:lstStyle/>
          <a:p>
            <a:r>
              <a:rPr lang="es-ES" dirty="0" err="1" smtClean="0"/>
              <a:t>Equivalance</a:t>
            </a:r>
            <a:r>
              <a:rPr lang="es-ES" dirty="0" smtClean="0"/>
              <a:t> </a:t>
            </a:r>
            <a:r>
              <a:rPr lang="es-ES" dirty="0" err="1" smtClean="0"/>
              <a:t>Partitioning</a:t>
            </a:r>
            <a:endParaRPr lang="es-ES" dirty="0" smtClean="0"/>
          </a:p>
          <a:p>
            <a:pPr lvl="1"/>
            <a:r>
              <a:rPr lang="en-GB" dirty="0" smtClean="0"/>
              <a:t>Strategy</a:t>
            </a:r>
          </a:p>
          <a:p>
            <a:pPr lvl="2"/>
            <a:r>
              <a:rPr lang="en-GB" dirty="0" smtClean="0"/>
              <a:t>Testers </a:t>
            </a:r>
            <a:r>
              <a:rPr lang="en-GB" dirty="0"/>
              <a:t>are free to choose the </a:t>
            </a:r>
            <a:r>
              <a:rPr lang="en-GB" dirty="0" smtClean="0"/>
              <a:t>specific test data from an equivalence class</a:t>
            </a:r>
          </a:p>
          <a:p>
            <a:pPr lvl="1"/>
            <a:r>
              <a:rPr lang="en-GB" dirty="0" smtClean="0"/>
              <a:t>Inability</a:t>
            </a:r>
          </a:p>
          <a:p>
            <a:pPr lvl="2"/>
            <a:r>
              <a:rPr lang="en-GB" dirty="0"/>
              <a:t>D</a:t>
            </a:r>
            <a:r>
              <a:rPr lang="en-GB" dirty="0" smtClean="0"/>
              <a:t>etection </a:t>
            </a:r>
            <a:r>
              <a:rPr lang="en-GB" dirty="0"/>
              <a:t>of some faults depends on the specific test data chosen to cover an equivalence class </a:t>
            </a:r>
            <a:endParaRPr lang="en-GB" dirty="0" smtClean="0"/>
          </a:p>
          <a:p>
            <a:pPr lvl="1"/>
            <a:r>
              <a:rPr lang="en-GB" dirty="0" smtClean="0"/>
              <a:t>Example</a:t>
            </a:r>
          </a:p>
          <a:p>
            <a:pPr lvl="2"/>
            <a:r>
              <a:rPr lang="en-GB" dirty="0"/>
              <a:t>T</a:t>
            </a:r>
            <a:r>
              <a:rPr lang="en-GB" dirty="0" smtClean="0"/>
              <a:t>o </a:t>
            </a:r>
            <a:r>
              <a:rPr lang="en-GB" dirty="0"/>
              <a:t>combine the valid equivalence classes </a:t>
            </a:r>
            <a:r>
              <a:rPr lang="en-GB" dirty="0" err="1"/>
              <a:t>number+number</a:t>
            </a:r>
            <a:r>
              <a:rPr lang="en-GB" dirty="0"/>
              <a:t> to get the addition, any two numbers could be </a:t>
            </a:r>
            <a:r>
              <a:rPr lang="en-GB" dirty="0" smtClean="0"/>
              <a:t>tested</a:t>
            </a:r>
          </a:p>
          <a:p>
            <a:pPr lvl="1"/>
            <a:r>
              <a:rPr lang="en-GB" dirty="0" smtClean="0"/>
              <a:t>Fault</a:t>
            </a:r>
          </a:p>
          <a:p>
            <a:pPr lvl="2"/>
            <a:r>
              <a:rPr lang="en-GB" dirty="0"/>
              <a:t>T</a:t>
            </a:r>
            <a:r>
              <a:rPr lang="en-GB" dirty="0" smtClean="0"/>
              <a:t>he </a:t>
            </a:r>
            <a:r>
              <a:rPr lang="en-GB" dirty="0"/>
              <a:t>program mistakenly processes not real </a:t>
            </a:r>
            <a:r>
              <a:rPr lang="en-GB" dirty="0" smtClean="0"/>
              <a:t>but </a:t>
            </a:r>
            <a:r>
              <a:rPr lang="en-GB" dirty="0"/>
              <a:t>natural </a:t>
            </a:r>
            <a:r>
              <a:rPr lang="en-GB" dirty="0" smtClean="0"/>
              <a:t>numbers</a:t>
            </a:r>
          </a:p>
          <a:p>
            <a:pPr lvl="1"/>
            <a:r>
              <a:rPr lang="en-GB" dirty="0" smtClean="0"/>
              <a:t>Likelihood</a:t>
            </a:r>
          </a:p>
          <a:p>
            <a:pPr lvl="2"/>
            <a:r>
              <a:rPr lang="en-GB" dirty="0"/>
              <a:t>W</a:t>
            </a:r>
            <a:r>
              <a:rPr lang="en-GB" dirty="0" smtClean="0"/>
              <a:t>ill </a:t>
            </a:r>
            <a:r>
              <a:rPr lang="en-GB" dirty="0"/>
              <a:t>only be detected if numbers with at least one digit (different from 0) after the decimal point are used in the test case</a:t>
            </a:r>
          </a:p>
          <a:p>
            <a:pPr lvl="2"/>
            <a:r>
              <a:rPr lang="en-GB" dirty="0"/>
              <a:t>T</a:t>
            </a:r>
            <a:r>
              <a:rPr lang="en-GB" dirty="0" smtClean="0"/>
              <a:t>esters </a:t>
            </a:r>
            <a:r>
              <a:rPr lang="en-GB" dirty="0"/>
              <a:t>strictly conforming to the technique’s prescribed strategy would not be wrong to choose the addition of two natural numbers as a test case to cover the equivalence class for </a:t>
            </a:r>
            <a:r>
              <a:rPr lang="en-GB" dirty="0" err="1"/>
              <a:t>number+</a:t>
            </a:r>
            <a:r>
              <a:rPr lang="en-GB" dirty="0" err="1" smtClean="0"/>
              <a:t>number</a:t>
            </a:r>
            <a:endParaRPr lang="en-GB" dirty="0" smtClean="0"/>
          </a:p>
          <a:p>
            <a:pPr lvl="2"/>
            <a:r>
              <a:rPr lang="en-GB" dirty="0"/>
              <a:t>L</a:t>
            </a:r>
            <a:r>
              <a:rPr lang="en-GB" dirty="0" smtClean="0"/>
              <a:t>ess </a:t>
            </a:r>
            <a:r>
              <a:rPr lang="en-GB" dirty="0"/>
              <a:t>than 100</a:t>
            </a:r>
            <a:r>
              <a:rPr lang="en-GB" dirty="0" smtClean="0"/>
              <a:t>%</a:t>
            </a:r>
            <a:r>
              <a:rPr lang="en-GB" dirty="0"/>
              <a:t> </a:t>
            </a:r>
            <a:r>
              <a:rPr lang="en-GB" dirty="0" smtClean="0"/>
              <a:t>(50% or 90%)</a:t>
            </a:r>
            <a:endParaRPr lang="es-ES" dirty="0"/>
          </a:p>
        </p:txBody>
      </p:sp>
      <p:pic>
        <p:nvPicPr>
          <p:cNvPr id="4" name="Sonid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506697325"/>
      </p:ext>
    </p:extLst>
  </p:cSld>
  <p:clrMapOvr>
    <a:masterClrMapping/>
  </p:clrMapOvr>
  <mc:AlternateContent xmlns:mc="http://schemas.openxmlformats.org/markup-compatibility/2006" xmlns:p14="http://schemas.microsoft.com/office/powerpoint/2010/main">
    <mc:Choice Requires="p14">
      <p:transition spd="slow" p14:dur="2000" advTm="15261"/>
    </mc:Choice>
    <mc:Fallback xmlns="">
      <p:transition xmlns:p14="http://schemas.microsoft.com/office/powerpoint/2010/main" spd="slow" advTm="152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smtClean="0"/>
              <a:t>Concepts</a:t>
            </a:r>
            <a:endParaRPr lang="es-ES" dirty="0"/>
          </a:p>
        </p:txBody>
      </p:sp>
      <p:sp>
        <p:nvSpPr>
          <p:cNvPr id="3" name="Marcador de contenido 2"/>
          <p:cNvSpPr>
            <a:spLocks noGrp="1"/>
          </p:cNvSpPr>
          <p:nvPr>
            <p:ph idx="1"/>
          </p:nvPr>
        </p:nvSpPr>
        <p:spPr>
          <a:xfrm>
            <a:off x="457200" y="1646237"/>
            <a:ext cx="8229600" cy="4783766"/>
          </a:xfrm>
        </p:spPr>
        <p:txBody>
          <a:bodyPr>
            <a:normAutofit fontScale="70000" lnSpcReduction="20000"/>
          </a:bodyPr>
          <a:lstStyle/>
          <a:p>
            <a:r>
              <a:rPr lang="en-GB" dirty="0" smtClean="0"/>
              <a:t>Techniques sensitivity</a:t>
            </a:r>
          </a:p>
          <a:p>
            <a:pPr lvl="1"/>
            <a:r>
              <a:rPr lang="en-GB" dirty="0" smtClean="0"/>
              <a:t>Testing techniques are not equally sensitive to all faults</a:t>
            </a:r>
          </a:p>
          <a:p>
            <a:pPr lvl="1"/>
            <a:r>
              <a:rPr lang="en-GB" dirty="0" smtClean="0"/>
              <a:t>Quantify theoretical effectiveness is possible for extreme cases (a theoretical effectiveness of 0% or 100%) but harder or even impossible for middle cases</a:t>
            </a:r>
          </a:p>
          <a:p>
            <a:pPr lvl="1"/>
            <a:endParaRPr lang="en-GB" dirty="0" smtClean="0"/>
          </a:p>
          <a:p>
            <a:r>
              <a:rPr lang="en-GB" dirty="0" smtClean="0"/>
              <a:t>Faults for the study</a:t>
            </a:r>
          </a:p>
          <a:p>
            <a:pPr lvl="1"/>
            <a:r>
              <a:rPr lang="en-GB" dirty="0" smtClean="0"/>
              <a:t>Extreme cases highlight </a:t>
            </a:r>
            <a:r>
              <a:rPr lang="en-GB" dirty="0"/>
              <a:t>tester </a:t>
            </a:r>
            <a:r>
              <a:rPr lang="en-GB" dirty="0" smtClean="0"/>
              <a:t>contribution </a:t>
            </a:r>
            <a:r>
              <a:rPr lang="en-GB" dirty="0"/>
              <a:t>as deviations of observed from theoretical effectiveness are </a:t>
            </a:r>
            <a:r>
              <a:rPr lang="en-GB" dirty="0" smtClean="0"/>
              <a:t>clearer</a:t>
            </a:r>
          </a:p>
          <a:p>
            <a:pPr lvl="1"/>
            <a:r>
              <a:rPr lang="en-GB" dirty="0"/>
              <a:t>T</a:t>
            </a:r>
            <a:r>
              <a:rPr lang="en-GB" dirty="0" smtClean="0"/>
              <a:t>he </a:t>
            </a:r>
            <a:r>
              <a:rPr lang="en-GB" dirty="0"/>
              <a:t>seeded faults </a:t>
            </a:r>
            <a:r>
              <a:rPr lang="en-GB" dirty="0" smtClean="0"/>
              <a:t>are extreme cases with completely </a:t>
            </a:r>
            <a:r>
              <a:rPr lang="en-GB" dirty="0"/>
              <a:t>differently </a:t>
            </a:r>
            <a:r>
              <a:rPr lang="en-GB" dirty="0" smtClean="0"/>
              <a:t>behaviour for </a:t>
            </a:r>
            <a:r>
              <a:rPr lang="en-GB" dirty="0"/>
              <a:t>the two </a:t>
            </a:r>
            <a:r>
              <a:rPr lang="en-GB" dirty="0" smtClean="0"/>
              <a:t>techniques</a:t>
            </a:r>
          </a:p>
          <a:p>
            <a:pPr lvl="2"/>
            <a:r>
              <a:rPr lang="en-GB" dirty="0" smtClean="0"/>
              <a:t>We use </a:t>
            </a:r>
            <a:r>
              <a:rPr lang="en-GB" dirty="0"/>
              <a:t>faults with 100% effectiveness for one technique and 0% or much less than 100% for the </a:t>
            </a:r>
            <a:r>
              <a:rPr lang="en-GB" dirty="0" smtClean="0"/>
              <a:t>other</a:t>
            </a:r>
          </a:p>
          <a:p>
            <a:pPr lvl="2"/>
            <a:r>
              <a:rPr lang="en-GB" dirty="0" smtClean="0"/>
              <a:t>We </a:t>
            </a:r>
            <a:r>
              <a:rPr lang="en-GB" dirty="0"/>
              <a:t>have also seeded a few medium effectiveness faults to study the role played by the chance </a:t>
            </a:r>
            <a:r>
              <a:rPr lang="en-GB" dirty="0" smtClean="0"/>
              <a:t>factor</a:t>
            </a:r>
            <a:endParaRPr lang="es-ES_tradnl" dirty="0"/>
          </a:p>
          <a:p>
            <a:endParaRPr lang="en-GB" dirty="0" smtClean="0"/>
          </a:p>
          <a:p>
            <a:r>
              <a:rPr lang="en-GB" dirty="0" smtClean="0"/>
              <a:t>Later I provide </a:t>
            </a:r>
            <a:r>
              <a:rPr lang="en-GB" dirty="0"/>
              <a:t>an in-depth explanation of </a:t>
            </a:r>
            <a:r>
              <a:rPr lang="en-GB" dirty="0" smtClean="0"/>
              <a:t>why </a:t>
            </a:r>
            <a:r>
              <a:rPr lang="en-GB" dirty="0"/>
              <a:t>fault detection sensitivity differs from one technique to </a:t>
            </a:r>
            <a:r>
              <a:rPr lang="en-GB" dirty="0" smtClean="0"/>
              <a:t>another</a:t>
            </a:r>
            <a:endParaRPr lang="es-ES" dirty="0"/>
          </a:p>
        </p:txBody>
      </p:sp>
    </p:spTree>
    <p:extLst>
      <p:ext uri="{BB962C8B-B14F-4D97-AF65-F5344CB8AC3E}">
        <p14:creationId xmlns:p14="http://schemas.microsoft.com/office/powerpoint/2010/main" val="2496181480"/>
      </p:ext>
    </p:extLst>
  </p:cSld>
  <p:clrMapOvr>
    <a:masterClrMapping/>
  </p:clrMapOvr>
  <mc:AlternateContent xmlns:mc="http://schemas.openxmlformats.org/markup-compatibility/2006" xmlns:p14="http://schemas.microsoft.com/office/powerpoint/2010/main">
    <mc:Choice Requires="p14">
      <p:transition spd="slow" p14:dur="2000" advTm="91520"/>
    </mc:Choice>
    <mc:Fallback xmlns="">
      <p:transition xmlns:p14="http://schemas.microsoft.com/office/powerpoint/2010/main" spd="slow" advTm="9152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Outline	</a:t>
            </a:r>
            <a:endParaRPr lang="en-US" dirty="0"/>
          </a:p>
        </p:txBody>
      </p:sp>
      <p:sp>
        <p:nvSpPr>
          <p:cNvPr id="3" name="Marcador de contenido 2"/>
          <p:cNvSpPr>
            <a:spLocks noGrp="1"/>
          </p:cNvSpPr>
          <p:nvPr>
            <p:ph idx="1"/>
          </p:nvPr>
        </p:nvSpPr>
        <p:spPr/>
        <p:txBody>
          <a:bodyPr/>
          <a:lstStyle/>
          <a:p>
            <a:pPr marL="514350" indent="-514350">
              <a:lnSpc>
                <a:spcPct val="140000"/>
              </a:lnSpc>
              <a:buFont typeface="+mj-lt"/>
              <a:buAutoNum type="arabicPeriod"/>
            </a:pPr>
            <a:r>
              <a:rPr lang="en-US" dirty="0" smtClean="0"/>
              <a:t>Studied Techniques</a:t>
            </a:r>
          </a:p>
          <a:p>
            <a:pPr marL="514350" indent="-514350">
              <a:lnSpc>
                <a:spcPct val="140000"/>
              </a:lnSpc>
              <a:buFont typeface="+mj-lt"/>
              <a:buAutoNum type="arabicPeriod"/>
            </a:pPr>
            <a:r>
              <a:rPr lang="en-US" dirty="0" smtClean="0"/>
              <a:t>Theoretical Effectiveness</a:t>
            </a:r>
          </a:p>
          <a:p>
            <a:pPr marL="514350" indent="-514350">
              <a:lnSpc>
                <a:spcPct val="140000"/>
              </a:lnSpc>
              <a:buFont typeface="+mj-lt"/>
              <a:buAutoNum type="arabicPeriod"/>
            </a:pPr>
            <a:r>
              <a:rPr lang="en-US" dirty="0" smtClean="0"/>
              <a:t>Observed Effectiveness</a:t>
            </a:r>
          </a:p>
          <a:p>
            <a:pPr marL="514350" indent="-514350">
              <a:lnSpc>
                <a:spcPct val="140000"/>
              </a:lnSpc>
              <a:buFont typeface="+mj-lt"/>
              <a:buAutoNum type="arabicPeriod"/>
            </a:pPr>
            <a:r>
              <a:rPr lang="en-US" dirty="0" smtClean="0"/>
              <a:t>Nature of Tester Contribution</a:t>
            </a:r>
          </a:p>
          <a:p>
            <a:pPr marL="514350" indent="-514350">
              <a:lnSpc>
                <a:spcPct val="140000"/>
              </a:lnSpc>
              <a:buFont typeface="+mj-lt"/>
              <a:buAutoNum type="arabicPeriod"/>
            </a:pPr>
            <a:r>
              <a:rPr lang="en-US" dirty="0" smtClean="0"/>
              <a:t>Findings</a:t>
            </a:r>
            <a:endParaRPr lang="en-US" dirty="0"/>
          </a:p>
        </p:txBody>
      </p:sp>
    </p:spTree>
    <p:extLst>
      <p:ext uri="{BB962C8B-B14F-4D97-AF65-F5344CB8AC3E}">
        <p14:creationId xmlns:p14="http://schemas.microsoft.com/office/powerpoint/2010/main" val="166359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n-GB" b="1" dirty="0">
                <a:effectLst/>
              </a:rPr>
              <a:t>Studied Techniques Reminder </a:t>
            </a:r>
            <a:endParaRPr lang="es-ES" dirty="0"/>
          </a:p>
        </p:txBody>
      </p:sp>
      <p:sp>
        <p:nvSpPr>
          <p:cNvPr id="3" name="Subtítulo 2"/>
          <p:cNvSpPr>
            <a:spLocks noGrp="1"/>
          </p:cNvSpPr>
          <p:nvPr>
            <p:ph type="subTitle" idx="1"/>
          </p:nvPr>
        </p:nvSpPr>
        <p:spPr>
          <a:xfrm>
            <a:off x="3447420" y="2819400"/>
            <a:ext cx="5501302" cy="1752600"/>
          </a:xfrm>
        </p:spPr>
        <p:txBody>
          <a:bodyPr/>
          <a:lstStyle/>
          <a:p>
            <a:pPr marL="457200" indent="-457200" algn="l">
              <a:lnSpc>
                <a:spcPct val="120000"/>
              </a:lnSpc>
              <a:buFont typeface="Arial"/>
              <a:buChar char="•"/>
            </a:pPr>
            <a:r>
              <a:rPr lang="es-ES" dirty="0" err="1" smtClean="0"/>
              <a:t>Equivalence</a:t>
            </a:r>
            <a:r>
              <a:rPr lang="es-ES" dirty="0" smtClean="0"/>
              <a:t> </a:t>
            </a:r>
            <a:r>
              <a:rPr lang="es-ES" dirty="0" err="1" smtClean="0"/>
              <a:t>Partitioning</a:t>
            </a:r>
            <a:endParaRPr lang="es-ES" dirty="0" smtClean="0"/>
          </a:p>
          <a:p>
            <a:pPr marL="457200" indent="-457200" algn="l">
              <a:lnSpc>
                <a:spcPct val="120000"/>
              </a:lnSpc>
              <a:buFont typeface="Arial"/>
              <a:buChar char="•"/>
            </a:pPr>
            <a:r>
              <a:rPr lang="es-ES" dirty="0" err="1" smtClean="0"/>
              <a:t>Brach</a:t>
            </a:r>
            <a:r>
              <a:rPr lang="es-ES" dirty="0" smtClean="0"/>
              <a:t> </a:t>
            </a:r>
            <a:r>
              <a:rPr lang="es-ES" dirty="0" err="1" smtClean="0"/>
              <a:t>Testing</a:t>
            </a:r>
            <a:endParaRPr lang="es-ES" dirty="0"/>
          </a:p>
        </p:txBody>
      </p:sp>
    </p:spTree>
    <p:extLst>
      <p:ext uri="{BB962C8B-B14F-4D97-AF65-F5344CB8AC3E}">
        <p14:creationId xmlns:p14="http://schemas.microsoft.com/office/powerpoint/2010/main" val="462001706"/>
      </p:ext>
    </p:extLst>
  </p:cSld>
  <p:clrMapOvr>
    <a:masterClrMapping/>
  </p:clrMapOvr>
  <mc:AlternateContent xmlns:mc="http://schemas.openxmlformats.org/markup-compatibility/2006" xmlns:p14="http://schemas.microsoft.com/office/powerpoint/2010/main">
    <mc:Choice Requires="p14">
      <p:transition spd="slow" p14:dur="2000" advTm="8724"/>
    </mc:Choice>
    <mc:Fallback xmlns="">
      <p:transition xmlns:p14="http://schemas.microsoft.com/office/powerpoint/2010/main" spd="slow" advTm="872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Equivalence</a:t>
            </a:r>
            <a:r>
              <a:rPr lang="es-ES" dirty="0" smtClean="0"/>
              <a:t> </a:t>
            </a:r>
            <a:r>
              <a:rPr lang="es-ES" dirty="0" err="1" smtClean="0"/>
              <a:t>Partitioning</a:t>
            </a:r>
            <a:endParaRPr lang="es-ES" dirty="0"/>
          </a:p>
        </p:txBody>
      </p:sp>
      <p:sp>
        <p:nvSpPr>
          <p:cNvPr id="3" name="Marcador de contenido 2"/>
          <p:cNvSpPr>
            <a:spLocks noGrp="1"/>
          </p:cNvSpPr>
          <p:nvPr>
            <p:ph idx="1"/>
          </p:nvPr>
        </p:nvSpPr>
        <p:spPr>
          <a:xfrm>
            <a:off x="457200" y="1646237"/>
            <a:ext cx="8229600" cy="4879630"/>
          </a:xfrm>
        </p:spPr>
        <p:txBody>
          <a:bodyPr>
            <a:normAutofit fontScale="77500" lnSpcReduction="20000"/>
          </a:bodyPr>
          <a:lstStyle/>
          <a:p>
            <a:pPr marL="577850" indent="-514350">
              <a:buFont typeface="+mj-lt"/>
              <a:buAutoNum type="arabicPeriod"/>
            </a:pPr>
            <a:r>
              <a:rPr lang="en-GB" sz="3800" dirty="0"/>
              <a:t>I</a:t>
            </a:r>
            <a:r>
              <a:rPr lang="en-GB" sz="3800" dirty="0" smtClean="0"/>
              <a:t>dentify equivalence classes</a:t>
            </a:r>
          </a:p>
          <a:p>
            <a:pPr lvl="1"/>
            <a:r>
              <a:rPr lang="en-GB" dirty="0" smtClean="0"/>
              <a:t>Take </a:t>
            </a:r>
            <a:r>
              <a:rPr lang="en-GB" dirty="0"/>
              <a:t>each input condition and </a:t>
            </a:r>
            <a:r>
              <a:rPr lang="en-GB" dirty="0" smtClean="0"/>
              <a:t>partition </a:t>
            </a:r>
            <a:r>
              <a:rPr lang="en-GB" dirty="0"/>
              <a:t>it into two </a:t>
            </a:r>
            <a:r>
              <a:rPr lang="en-GB" dirty="0" smtClean="0"/>
              <a:t>groups</a:t>
            </a:r>
          </a:p>
          <a:p>
            <a:pPr marL="1108710" lvl="2" indent="-514350"/>
            <a:r>
              <a:rPr lang="en-GB" dirty="0"/>
              <a:t>V</a:t>
            </a:r>
            <a:r>
              <a:rPr lang="en-GB" dirty="0" smtClean="0"/>
              <a:t>alid class: </a:t>
            </a:r>
            <a:r>
              <a:rPr lang="en-GB" dirty="0"/>
              <a:t>valid inputs to the </a:t>
            </a:r>
            <a:r>
              <a:rPr lang="en-GB" dirty="0" smtClean="0"/>
              <a:t>program</a:t>
            </a:r>
            <a:endParaRPr lang="en-GB" dirty="0"/>
          </a:p>
          <a:p>
            <a:pPr marL="1108710" lvl="2" indent="-514350"/>
            <a:r>
              <a:rPr lang="en-GB" dirty="0"/>
              <a:t>I</a:t>
            </a:r>
            <a:r>
              <a:rPr lang="en-GB" dirty="0" smtClean="0"/>
              <a:t>nvalid class: erroneous </a:t>
            </a:r>
            <a:r>
              <a:rPr lang="en-GB" dirty="0"/>
              <a:t>input </a:t>
            </a:r>
            <a:r>
              <a:rPr lang="en-GB" dirty="0" smtClean="0"/>
              <a:t>values</a:t>
            </a:r>
          </a:p>
          <a:p>
            <a:pPr lvl="1"/>
            <a:r>
              <a:rPr lang="en-GB" dirty="0" smtClean="0"/>
              <a:t>If the </a:t>
            </a:r>
            <a:r>
              <a:rPr lang="en-GB" dirty="0"/>
              <a:t>program does not handle elements in an equivalence class </a:t>
            </a:r>
            <a:r>
              <a:rPr lang="en-GB" dirty="0" smtClean="0"/>
              <a:t>identically</a:t>
            </a:r>
          </a:p>
          <a:p>
            <a:pPr lvl="2"/>
            <a:r>
              <a:rPr lang="en-GB" dirty="0" smtClean="0"/>
              <a:t> </a:t>
            </a:r>
            <a:r>
              <a:rPr lang="en-GB" dirty="0"/>
              <a:t>the equivalence class </a:t>
            </a:r>
            <a:r>
              <a:rPr lang="en-GB" dirty="0" smtClean="0"/>
              <a:t>is split </a:t>
            </a:r>
            <a:r>
              <a:rPr lang="en-GB" dirty="0"/>
              <a:t>into smaller equivalence </a:t>
            </a:r>
            <a:r>
              <a:rPr lang="en-GB" dirty="0" smtClean="0"/>
              <a:t>classes</a:t>
            </a:r>
            <a:endParaRPr lang="es-ES_tradnl" dirty="0" smtClean="0"/>
          </a:p>
          <a:p>
            <a:pPr marL="411480" lvl="1" indent="0">
              <a:buNone/>
            </a:pPr>
            <a:endParaRPr lang="en-GB" dirty="0" smtClean="0"/>
          </a:p>
          <a:p>
            <a:pPr marL="577850" indent="-514350">
              <a:buFont typeface="+mj-lt"/>
              <a:buAutoNum type="arabicPeriod"/>
            </a:pPr>
            <a:r>
              <a:rPr lang="en-GB" sz="3800" dirty="0" smtClean="0"/>
              <a:t>Define test cases</a:t>
            </a:r>
            <a:endParaRPr lang="es-ES_tradnl" sz="3800" dirty="0"/>
          </a:p>
          <a:p>
            <a:pPr lvl="1"/>
            <a:r>
              <a:rPr lang="en-GB" dirty="0"/>
              <a:t>U</a:t>
            </a:r>
            <a:r>
              <a:rPr lang="en-GB" dirty="0" smtClean="0"/>
              <a:t>se </a:t>
            </a:r>
            <a:r>
              <a:rPr lang="en-GB" dirty="0"/>
              <a:t>equivalence classes to identify test </a:t>
            </a:r>
            <a:r>
              <a:rPr lang="en-GB" dirty="0" smtClean="0"/>
              <a:t>cases</a:t>
            </a:r>
          </a:p>
          <a:p>
            <a:pPr lvl="1"/>
            <a:r>
              <a:rPr lang="en-GB" dirty="0" smtClean="0"/>
              <a:t>Test </a:t>
            </a:r>
            <a:r>
              <a:rPr lang="en-GB" dirty="0"/>
              <a:t>cases that cover as many of the </a:t>
            </a:r>
            <a:r>
              <a:rPr lang="en-GB" dirty="0" smtClean="0"/>
              <a:t>valid </a:t>
            </a:r>
            <a:r>
              <a:rPr lang="en-GB" dirty="0"/>
              <a:t>equivalence classes as possible are written until all valid equivalence classes have been covered by test </a:t>
            </a:r>
            <a:r>
              <a:rPr lang="en-GB" dirty="0" smtClean="0"/>
              <a:t>cases</a:t>
            </a:r>
          </a:p>
          <a:p>
            <a:pPr lvl="1"/>
            <a:r>
              <a:rPr lang="en-GB" dirty="0"/>
              <a:t>T</a:t>
            </a:r>
            <a:r>
              <a:rPr lang="en-GB" dirty="0" smtClean="0"/>
              <a:t>est </a:t>
            </a:r>
            <a:r>
              <a:rPr lang="en-GB" dirty="0"/>
              <a:t>cases that cover one, and only one, of the uncovered invalid equivalence classes are written until all invalid equivalence classes have been covered by test </a:t>
            </a:r>
            <a:r>
              <a:rPr lang="en-GB" dirty="0" smtClean="0"/>
              <a:t>cases </a:t>
            </a:r>
            <a:endParaRPr lang="es-ES" dirty="0"/>
          </a:p>
        </p:txBody>
      </p:sp>
    </p:spTree>
    <p:extLst>
      <p:ext uri="{BB962C8B-B14F-4D97-AF65-F5344CB8AC3E}">
        <p14:creationId xmlns:p14="http://schemas.microsoft.com/office/powerpoint/2010/main" val="4062665442"/>
      </p:ext>
    </p:extLst>
  </p:cSld>
  <p:clrMapOvr>
    <a:masterClrMapping/>
  </p:clrMapOvr>
  <mc:AlternateContent xmlns:mc="http://schemas.openxmlformats.org/markup-compatibility/2006" xmlns:p14="http://schemas.microsoft.com/office/powerpoint/2010/main">
    <mc:Choice Requires="p14">
      <p:transition spd="slow" p14:dur="2000" advTm="152630"/>
    </mc:Choice>
    <mc:Fallback xmlns="">
      <p:transition xmlns:p14="http://schemas.microsoft.com/office/powerpoint/2010/main" spd="slow" advTm="15263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Brach</a:t>
            </a:r>
            <a:r>
              <a:rPr lang="es-ES" dirty="0" smtClean="0"/>
              <a:t> </a:t>
            </a:r>
            <a:r>
              <a:rPr lang="es-ES" dirty="0" err="1" smtClean="0"/>
              <a:t>Testing</a:t>
            </a:r>
            <a:endParaRPr lang="es-ES" dirty="0"/>
          </a:p>
        </p:txBody>
      </p:sp>
      <p:sp>
        <p:nvSpPr>
          <p:cNvPr id="3" name="Marcador de contenido 2"/>
          <p:cNvSpPr>
            <a:spLocks noGrp="1"/>
          </p:cNvSpPr>
          <p:nvPr>
            <p:ph idx="1"/>
          </p:nvPr>
        </p:nvSpPr>
        <p:spPr>
          <a:xfrm>
            <a:off x="457200" y="1646237"/>
            <a:ext cx="8229600" cy="4908828"/>
          </a:xfrm>
        </p:spPr>
        <p:txBody>
          <a:bodyPr>
            <a:normAutofit fontScale="92500" lnSpcReduction="20000"/>
          </a:bodyPr>
          <a:lstStyle/>
          <a:p>
            <a:pPr lvl="0"/>
            <a:r>
              <a:rPr lang="en-GB" dirty="0"/>
              <a:t>White-box testing is concerned with the extent to which test cases exercise the program </a:t>
            </a:r>
            <a:r>
              <a:rPr lang="en-GB" dirty="0" smtClean="0"/>
              <a:t>logic </a:t>
            </a:r>
          </a:p>
          <a:p>
            <a:pPr lvl="0"/>
            <a:r>
              <a:rPr lang="en-GB" dirty="0" smtClean="0"/>
              <a:t>Branch coverage</a:t>
            </a:r>
          </a:p>
          <a:p>
            <a:pPr lvl="1"/>
            <a:r>
              <a:rPr lang="en-GB" dirty="0"/>
              <a:t>E</a:t>
            </a:r>
            <a:r>
              <a:rPr lang="en-GB" dirty="0" smtClean="0"/>
              <a:t>nough </a:t>
            </a:r>
            <a:r>
              <a:rPr lang="en-GB" dirty="0"/>
              <a:t>test cases must be written to assure that every branch alternative is exercised at least </a:t>
            </a:r>
            <a:r>
              <a:rPr lang="en-GB" dirty="0" smtClean="0"/>
              <a:t>once</a:t>
            </a:r>
          </a:p>
          <a:p>
            <a:r>
              <a:rPr lang="en-GB" dirty="0" smtClean="0"/>
              <a:t>Test </a:t>
            </a:r>
            <a:r>
              <a:rPr lang="en-GB" dirty="0"/>
              <a:t>case design </a:t>
            </a:r>
            <a:r>
              <a:rPr lang="en-GB" dirty="0" smtClean="0"/>
              <a:t>strategy</a:t>
            </a:r>
          </a:p>
          <a:p>
            <a:pPr marL="925830" lvl="1" indent="-514350">
              <a:buFont typeface="+mj-lt"/>
              <a:buAutoNum type="arabicPeriod"/>
            </a:pPr>
            <a:r>
              <a:rPr lang="en-GB" dirty="0"/>
              <a:t>A</a:t>
            </a:r>
            <a:r>
              <a:rPr lang="en-GB" dirty="0" smtClean="0"/>
              <a:t>n </a:t>
            </a:r>
            <a:r>
              <a:rPr lang="en-GB" dirty="0"/>
              <a:t>initial test case is generated that corresponds to the </a:t>
            </a:r>
            <a:r>
              <a:rPr lang="en-GB" dirty="0" smtClean="0"/>
              <a:t>simplest entry</a:t>
            </a:r>
            <a:r>
              <a:rPr lang="en-GB" dirty="0"/>
              <a:t>/exit </a:t>
            </a:r>
            <a:r>
              <a:rPr lang="en-GB" dirty="0" smtClean="0"/>
              <a:t>path</a:t>
            </a:r>
          </a:p>
          <a:p>
            <a:pPr marL="925830" lvl="1" indent="-514350">
              <a:buFont typeface="+mj-lt"/>
              <a:buAutoNum type="arabicPeriod"/>
            </a:pPr>
            <a:r>
              <a:rPr lang="en-GB" dirty="0" smtClean="0"/>
              <a:t>New test </a:t>
            </a:r>
            <a:r>
              <a:rPr lang="en-GB" dirty="0"/>
              <a:t>cases are then generated slightly </a:t>
            </a:r>
            <a:r>
              <a:rPr lang="en-GB" dirty="0" smtClean="0"/>
              <a:t>differing from </a:t>
            </a:r>
            <a:r>
              <a:rPr lang="en-GB" dirty="0"/>
              <a:t>previous </a:t>
            </a:r>
            <a:r>
              <a:rPr lang="en-GB" dirty="0" smtClean="0"/>
              <a:t>paths</a:t>
            </a:r>
          </a:p>
          <a:p>
            <a:pPr marL="925830" lvl="1" indent="-514350">
              <a:buFont typeface="+mj-lt"/>
              <a:buAutoNum type="arabicPeriod"/>
            </a:pPr>
            <a:r>
              <a:rPr lang="en-GB" dirty="0" smtClean="0"/>
              <a:t>As </a:t>
            </a:r>
            <a:r>
              <a:rPr lang="en-GB" dirty="0"/>
              <a:t>the test cases are </a:t>
            </a:r>
            <a:r>
              <a:rPr lang="en-GB" dirty="0" smtClean="0"/>
              <a:t>generated </a:t>
            </a:r>
            <a:r>
              <a:rPr lang="en-GB" dirty="0"/>
              <a:t>a table showing the coverage status of each decision is </a:t>
            </a:r>
            <a:r>
              <a:rPr lang="en-GB" dirty="0" smtClean="0"/>
              <a:t>built </a:t>
            </a:r>
            <a:endParaRPr lang="es-ES_tradnl" dirty="0"/>
          </a:p>
        </p:txBody>
      </p:sp>
    </p:spTree>
    <p:extLst>
      <p:ext uri="{BB962C8B-B14F-4D97-AF65-F5344CB8AC3E}">
        <p14:creationId xmlns:p14="http://schemas.microsoft.com/office/powerpoint/2010/main" val="619597097"/>
      </p:ext>
    </p:extLst>
  </p:cSld>
  <p:clrMapOvr>
    <a:masterClrMapping/>
  </p:clrMapOvr>
  <mc:AlternateContent xmlns:mc="http://schemas.openxmlformats.org/markup-compatibility/2006" xmlns:p14="http://schemas.microsoft.com/office/powerpoint/2010/main">
    <mc:Choice Requires="p14">
      <p:transition spd="slow" p14:dur="2000" advTm="100236"/>
    </mc:Choice>
    <mc:Fallback xmlns="">
      <p:transition xmlns:p14="http://schemas.microsoft.com/office/powerpoint/2010/main" spd="slow" advTm="100236"/>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Fundición.thmx</Template>
  <TotalTime>642</TotalTime>
  <Words>6220</Words>
  <Application>Microsoft Macintosh PowerPoint</Application>
  <PresentationFormat>Presentación en pantalla (4:3)</PresentationFormat>
  <Paragraphs>701</Paragraphs>
  <Slides>44</Slides>
  <Notes>21</Notes>
  <HiddenSlides>0</HiddenSlides>
  <MMClips>2</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Fundición</vt:lpstr>
      <vt:lpstr>Tester Contribution to Testing Effectiveness An Empirical Research</vt:lpstr>
      <vt:lpstr>Goal</vt:lpstr>
      <vt:lpstr>Concepts</vt:lpstr>
      <vt:lpstr>Concepts</vt:lpstr>
      <vt:lpstr>Concepts</vt:lpstr>
      <vt:lpstr>Outline </vt:lpstr>
      <vt:lpstr>Studied Techniques Reminder </vt:lpstr>
      <vt:lpstr>Equivalence Partitioning</vt:lpstr>
      <vt:lpstr>Brach Testing</vt:lpstr>
      <vt:lpstr>Theoretical Effectiveness</vt:lpstr>
      <vt:lpstr>Analyzing Techniques Behaviour</vt:lpstr>
      <vt:lpstr>100% Theoretical Effectiveness</vt:lpstr>
      <vt:lpstr>100% Theoretical Effectiveness</vt:lpstr>
      <vt:lpstr>100% Theoretical Effectiveness</vt:lpstr>
      <vt:lpstr>0% Theoretical Effectiveness</vt:lpstr>
      <vt:lpstr>0% Theoretical Effectiveness</vt:lpstr>
      <vt:lpstr>0% Theoretical Effectiveness</vt:lpstr>
      <vt:lpstr>Fortunate Selections</vt:lpstr>
      <vt:lpstr>Fortunate Selections</vt:lpstr>
      <vt:lpstr>Fortunate Selections</vt:lpstr>
      <vt:lpstr>Faults Type Used</vt:lpstr>
      <vt:lpstr>Observed Testing Techniques Effectiveness</vt:lpstr>
      <vt:lpstr>Empirical Study</vt:lpstr>
      <vt:lpstr>Results Observed Effectiveness</vt:lpstr>
      <vt:lpstr>Results Tester Contribution</vt:lpstr>
      <vt:lpstr>Results Contribution Sign</vt:lpstr>
      <vt:lpstr>Results Contribution Size</vt:lpstr>
      <vt:lpstr>Nature of Tester Contribution</vt:lpstr>
      <vt:lpstr>Qualitative Study</vt:lpstr>
      <vt:lpstr>Types of Contribution</vt:lpstr>
      <vt:lpstr>EP: Poor Application (1/2)</vt:lpstr>
      <vt:lpstr>EP: Poor Application (2/2)</vt:lpstr>
      <vt:lpstr>EP: Extension</vt:lpstr>
      <vt:lpstr>BT: Poor Application</vt:lpstr>
      <vt:lpstr>BT: Extension</vt:lpstr>
      <vt:lpstr>Findings</vt:lpstr>
      <vt:lpstr>Tester Contribution</vt:lpstr>
      <vt:lpstr>Tester Contribution Branch Testing vs. Equivalence Partitioning</vt:lpstr>
      <vt:lpstr>Testers Do Contribute</vt:lpstr>
      <vt:lpstr>Practical Recommnedations</vt:lpstr>
      <vt:lpstr>Generalization Warnings </vt:lpstr>
      <vt:lpstr>Tester Contribution to Testing Effectiveness An Empirical Research</vt:lpstr>
      <vt:lpstr>Calculator Code</vt:lpstr>
      <vt:lpstr>Fortunate Selections</vt:lpstr>
    </vt:vector>
  </TitlesOfParts>
  <Company>Universidad Politécnica de Madrid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Tester Contribution to Testing Technique Effectiveness: An Empirical Study</dc:title>
  <dc:creator>Natalia Juristo</dc:creator>
  <cp:lastModifiedBy>Natalia Juristo</cp:lastModifiedBy>
  <cp:revision>56</cp:revision>
  <dcterms:created xsi:type="dcterms:W3CDTF">2011-10-03T11:11:48Z</dcterms:created>
  <dcterms:modified xsi:type="dcterms:W3CDTF">2011-10-07T07:25:03Z</dcterms:modified>
</cp:coreProperties>
</file>